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 id="2147483801" r:id="rId2"/>
  </p:sldMasterIdLst>
  <p:notesMasterIdLst>
    <p:notesMasterId r:id="rId14"/>
  </p:notesMasterIdLst>
  <p:handoutMasterIdLst>
    <p:handoutMasterId r:id="rId15"/>
  </p:handoutMasterIdLst>
  <p:sldIdLst>
    <p:sldId id="313" r:id="rId3"/>
    <p:sldId id="312" r:id="rId4"/>
    <p:sldId id="311" r:id="rId5"/>
    <p:sldId id="315" r:id="rId6"/>
    <p:sldId id="308" r:id="rId7"/>
    <p:sldId id="307" r:id="rId8"/>
    <p:sldId id="304" r:id="rId9"/>
    <p:sldId id="305" r:id="rId10"/>
    <p:sldId id="310" r:id="rId11"/>
    <p:sldId id="306" r:id="rId12"/>
    <p:sldId id="31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lary Fenrich" initials="HF" lastIdx="5" clrIdx="0">
    <p:extLst>
      <p:ext uri="{19B8F6BF-5375-455C-9EA6-DF929625EA0E}">
        <p15:presenceInfo xmlns:p15="http://schemas.microsoft.com/office/powerpoint/2012/main" userId="S-1-5-21-1758680382-399835515-313593124-20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C4"/>
    <a:srgbClr val="A8B1B8"/>
    <a:srgbClr val="005968"/>
    <a:srgbClr val="00859B"/>
    <a:srgbClr val="799AD5"/>
    <a:srgbClr val="5B6770"/>
    <a:srgbClr val="8290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63" d="100"/>
          <a:sy n="63" d="100"/>
        </p:scale>
        <p:origin x="64" y="156"/>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CF97ED-C818-492F-84EA-9DFDC3B565F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9A91D30-B605-49F4-AFE0-2EDD82AF983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9B07CB-0EDE-4FFD-81E7-94F7B8AD1A49}" type="datetimeFigureOut">
              <a:rPr lang="en-US" smtClean="0"/>
              <a:t>4/5/2022</a:t>
            </a:fld>
            <a:endParaRPr lang="en-US"/>
          </a:p>
        </p:txBody>
      </p:sp>
      <p:sp>
        <p:nvSpPr>
          <p:cNvPr id="4" name="Footer Placeholder 3">
            <a:extLst>
              <a:ext uri="{FF2B5EF4-FFF2-40B4-BE49-F238E27FC236}">
                <a16:creationId xmlns:a16="http://schemas.microsoft.com/office/drawing/2014/main" id="{67AC4D91-D673-448E-8D14-77A9BBA71EE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BC000EF-BF7E-4E01-A654-B088D9579A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812C72-1D42-40AD-AF1D-E67968CD52E5}" type="slidenum">
              <a:rPr lang="en-US" smtClean="0"/>
              <a:t>‹#›</a:t>
            </a:fld>
            <a:endParaRPr lang="en-US"/>
          </a:p>
        </p:txBody>
      </p:sp>
    </p:spTree>
    <p:extLst>
      <p:ext uri="{BB962C8B-B14F-4D97-AF65-F5344CB8AC3E}">
        <p14:creationId xmlns:p14="http://schemas.microsoft.com/office/powerpoint/2010/main" val="3682563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AB9312-2CF1-4BD8-964F-3B80EF6EB4C5}" type="datetimeFigureOut">
              <a:rPr lang="en-US" smtClean="0"/>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2B1B2-0BD8-477D-970D-5060AD945F74}" type="slidenum">
              <a:rPr lang="en-US" smtClean="0"/>
              <a:t>‹#›</a:t>
            </a:fld>
            <a:endParaRPr lang="en-US"/>
          </a:p>
        </p:txBody>
      </p:sp>
    </p:spTree>
    <p:extLst>
      <p:ext uri="{BB962C8B-B14F-4D97-AF65-F5344CB8AC3E}">
        <p14:creationId xmlns:p14="http://schemas.microsoft.com/office/powerpoint/2010/main" val="447875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F6A1C-6669-4F37-8086-EFC4A45BA29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799677-FFE1-4684-9660-742907333B71}"/>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FBA3E2-8419-46E2-BD24-F948F48A714A}"/>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5" name="Footer Placeholder 4">
            <a:extLst>
              <a:ext uri="{FF2B5EF4-FFF2-40B4-BE49-F238E27FC236}">
                <a16:creationId xmlns:a16="http://schemas.microsoft.com/office/drawing/2014/main" id="{8C71DC99-BCE8-462C-A1EE-BB00047DA5D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C5264C2-BAE8-44E2-91E1-B6CE66636890}"/>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1302502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58618-65AD-47AC-BD96-F983EFC6B2D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C660A4-EDAD-4DD1-A2D0-DEBFEC9B8C6B}"/>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9A9403-0206-4498-AB30-860DE4015A78}"/>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5" name="Footer Placeholder 4">
            <a:extLst>
              <a:ext uri="{FF2B5EF4-FFF2-40B4-BE49-F238E27FC236}">
                <a16:creationId xmlns:a16="http://schemas.microsoft.com/office/drawing/2014/main" id="{F330F528-3BC7-4E8D-9C50-8FFBA30389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D1C0E24-DE40-4FC6-8DEA-9BF9C383AB40}"/>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4032047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411CA8-D7A9-41CC-824C-5CBAD36D8AD1}"/>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D4480B-3945-4764-9D40-E22C9ACE403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09E8D-2C51-47CC-895A-F8B6412D9D91}"/>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5" name="Footer Placeholder 4">
            <a:extLst>
              <a:ext uri="{FF2B5EF4-FFF2-40B4-BE49-F238E27FC236}">
                <a16:creationId xmlns:a16="http://schemas.microsoft.com/office/drawing/2014/main" id="{7768B97F-0F49-41CD-A6A2-3BEB9AEA7DF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C652151-F2C7-4FF9-9B47-EDAECC68CFEA}"/>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3910813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48482CA-34F3-4EC1-867A-7AF723F5E23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467C8-A77C-4E9B-BDE5-4D29C58C3DB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904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8482CA-34F3-4EC1-867A-7AF723F5E23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356405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8482CA-34F3-4EC1-867A-7AF723F5E23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467C8-A77C-4E9B-BDE5-4D29C58C3DB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729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8482CA-34F3-4EC1-867A-7AF723F5E23B}"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673220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8482CA-34F3-4EC1-867A-7AF723F5E23B}" type="datetimeFigureOut">
              <a:rPr lang="en-US" smtClean="0"/>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2744483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8482CA-34F3-4EC1-867A-7AF723F5E23B}" type="datetimeFigureOut">
              <a:rPr lang="en-US" smtClean="0"/>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41449178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482CA-34F3-4EC1-867A-7AF723F5E23B}" type="datetimeFigureOut">
              <a:rPr lang="en-US" smtClean="0"/>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450804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48482CA-34F3-4EC1-867A-7AF723F5E23B}"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137580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C1B9A-7B34-458D-B20D-669C7BC00F5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234041C-6B30-4400-86B4-403C0D2A50A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C8D96-DC5C-495C-801B-E2EDC02F733E}"/>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5" name="Footer Placeholder 4">
            <a:extLst>
              <a:ext uri="{FF2B5EF4-FFF2-40B4-BE49-F238E27FC236}">
                <a16:creationId xmlns:a16="http://schemas.microsoft.com/office/drawing/2014/main" id="{E6D57E60-2B1B-4E98-901D-C0C472212A7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5A1A3D7-090E-4FC8-89F1-982CF84508EB}"/>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39083351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8482CA-34F3-4EC1-867A-7AF723F5E23B}"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E467C8-A77C-4E9B-BDE5-4D29C58C3DB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04092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8482CA-34F3-4EC1-867A-7AF723F5E23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918037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8482CA-34F3-4EC1-867A-7AF723F5E23B}"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E467C8-A77C-4E9B-BDE5-4D29C58C3DB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50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60D8-735D-4D73-87D8-2D702ED12D73}"/>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C68B3D-12F7-49AC-A63A-F70334D58E1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856C21-2AB9-45EF-9823-5637D17F32CB}"/>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5" name="Footer Placeholder 4">
            <a:extLst>
              <a:ext uri="{FF2B5EF4-FFF2-40B4-BE49-F238E27FC236}">
                <a16:creationId xmlns:a16="http://schemas.microsoft.com/office/drawing/2014/main" id="{7DDFE568-CD9B-45E1-8D29-479FF933A98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4E5E29B-F2C8-4752-84B7-1302C4493E0D}"/>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4277727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A3E6-DC26-4C03-A90D-EE6575E0341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5EE97AA0-33B9-42A0-A862-0A57DF1A5A0A}"/>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8D2DCC-DCB3-4C58-9E57-662E03CE25E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3F174A-C3BA-4FC1-84FE-8A599EEA6A74}"/>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6" name="Footer Placeholder 5">
            <a:extLst>
              <a:ext uri="{FF2B5EF4-FFF2-40B4-BE49-F238E27FC236}">
                <a16:creationId xmlns:a16="http://schemas.microsoft.com/office/drawing/2014/main" id="{424460A4-C345-4E3A-8B84-9A1DE805A55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00B55A2-315E-4D64-BABA-0C6EC435B51A}"/>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744036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DD917-DFEA-4E2F-BF07-C6983F2B26F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4508085F-E370-4929-A88D-76D38FC9486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083E62-1D03-4904-B43B-87CDF58FB0D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9F5DA2-5A0C-45CF-A13F-F922B49CE0E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1313A3-1174-4BD1-BA89-82A1FF9ADFA4}"/>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28D321-1C82-4972-B158-297FE5D7C1FD}"/>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8" name="Footer Placeholder 7">
            <a:extLst>
              <a:ext uri="{FF2B5EF4-FFF2-40B4-BE49-F238E27FC236}">
                <a16:creationId xmlns:a16="http://schemas.microsoft.com/office/drawing/2014/main" id="{0D97A529-6E38-43A0-8542-1A445256CA3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3BB8980-DD06-4E37-81B1-8427776BF179}"/>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67365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B94A8-08F9-41B0-83D2-8900BAA47DA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F33F1871-621D-437C-B825-D5C823E9AF54}"/>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4" name="Footer Placeholder 3">
            <a:extLst>
              <a:ext uri="{FF2B5EF4-FFF2-40B4-BE49-F238E27FC236}">
                <a16:creationId xmlns:a16="http://schemas.microsoft.com/office/drawing/2014/main" id="{19F80D14-50A5-4D94-AA9B-33F18B0BA4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11091D6-EEF8-470D-8AF8-4DDAE4A1D19E}"/>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357769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210028-BA39-4E39-BE5C-A12934099CC0}"/>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3" name="Footer Placeholder 2">
            <a:extLst>
              <a:ext uri="{FF2B5EF4-FFF2-40B4-BE49-F238E27FC236}">
                <a16:creationId xmlns:a16="http://schemas.microsoft.com/office/drawing/2014/main" id="{FAB077FE-CA1E-45B2-BB30-C5E4C20DC87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1D6BAE2B-53B7-4411-B7FB-12CA660FD9D8}"/>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4078722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C9F6-3451-4A48-9F77-0521CF8555F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9747F9-3925-4141-8ED0-5E52D700F0B1}"/>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C6F9A8-E083-46A9-A33F-8331DEDDC78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3CB1CA-5908-4A71-8DAE-67A04F2B006D}"/>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6" name="Footer Placeholder 5">
            <a:extLst>
              <a:ext uri="{FF2B5EF4-FFF2-40B4-BE49-F238E27FC236}">
                <a16:creationId xmlns:a16="http://schemas.microsoft.com/office/drawing/2014/main" id="{54650E2D-C30E-467A-8934-4E36F70B02D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0FA4323-5DDA-4EF4-9B01-FC25199D8C94}"/>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214468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B64C1-2179-479A-9A2F-35F086B0234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8B0C0D-3DFA-4DA5-824D-7115F3583F0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FF1094-BA2A-43F6-A4B1-018C4A35E05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97817-0AFF-4D98-87BA-AF4E9CC27992}"/>
              </a:ext>
            </a:extLst>
          </p:cNvPr>
          <p:cNvSpPr>
            <a:spLocks noGrp="1"/>
          </p:cNvSpPr>
          <p:nvPr>
            <p:ph type="dt" sz="half" idx="10"/>
          </p:nvPr>
        </p:nvSpPr>
        <p:spPr>
          <a:xfrm>
            <a:off x="838200" y="6356350"/>
            <a:ext cx="2743200" cy="365125"/>
          </a:xfrm>
          <a:prstGeom prst="rect">
            <a:avLst/>
          </a:prstGeom>
        </p:spPr>
        <p:txBody>
          <a:bodyPr/>
          <a:lstStyle/>
          <a:p>
            <a:fld id="{048482CA-34F3-4EC1-867A-7AF723F5E23B}" type="datetimeFigureOut">
              <a:rPr lang="en-US" smtClean="0"/>
              <a:t>4/5/2022</a:t>
            </a:fld>
            <a:endParaRPr lang="en-US"/>
          </a:p>
        </p:txBody>
      </p:sp>
      <p:sp>
        <p:nvSpPr>
          <p:cNvPr id="6" name="Footer Placeholder 5">
            <a:extLst>
              <a:ext uri="{FF2B5EF4-FFF2-40B4-BE49-F238E27FC236}">
                <a16:creationId xmlns:a16="http://schemas.microsoft.com/office/drawing/2014/main" id="{7BB0943E-9186-490A-BE99-2A7815E7B1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50D7433-604C-41D2-8C84-11A4743AC75B}"/>
              </a:ext>
            </a:extLst>
          </p:cNvPr>
          <p:cNvSpPr>
            <a:spLocks noGrp="1"/>
          </p:cNvSpPr>
          <p:nvPr>
            <p:ph type="sldNum" sz="quarter" idx="12"/>
          </p:nvPr>
        </p:nvSpPr>
        <p:spPr>
          <a:xfrm>
            <a:off x="8610600" y="6356350"/>
            <a:ext cx="2743200" cy="365125"/>
          </a:xfrm>
          <a:prstGeom prst="rect">
            <a:avLst/>
          </a:prstGeom>
        </p:spPr>
        <p:txBody>
          <a:bodyPr/>
          <a:lstStyle/>
          <a:p>
            <a:fld id="{2BE467C8-A77C-4E9B-BDE5-4D29C58C3DB6}" type="slidenum">
              <a:rPr lang="en-US" smtClean="0"/>
              <a:t>‹#›</a:t>
            </a:fld>
            <a:endParaRPr lang="en-US"/>
          </a:p>
        </p:txBody>
      </p:sp>
    </p:spTree>
    <p:extLst>
      <p:ext uri="{BB962C8B-B14F-4D97-AF65-F5344CB8AC3E}">
        <p14:creationId xmlns:p14="http://schemas.microsoft.com/office/powerpoint/2010/main" val="88166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012AEB6-5E6B-4F4F-B4D3-CA2E6B820E39}"/>
              </a:ext>
            </a:extLst>
          </p:cNvPr>
          <p:cNvPicPr>
            <a:picLocks noChangeAspect="1"/>
          </p:cNvPicPr>
          <p:nvPr userDrawn="1"/>
        </p:nvPicPr>
        <p:blipFill>
          <a:blip r:embed="rId13"/>
          <a:stretch>
            <a:fillRect/>
          </a:stretch>
        </p:blipFill>
        <p:spPr>
          <a:xfrm>
            <a:off x="0" y="5653177"/>
            <a:ext cx="12192000" cy="1204823"/>
          </a:xfrm>
          <a:prstGeom prst="rect">
            <a:avLst/>
          </a:prstGeom>
        </p:spPr>
      </p:pic>
      <p:pic>
        <p:nvPicPr>
          <p:cNvPr id="8" name="Picture 7">
            <a:extLst>
              <a:ext uri="{FF2B5EF4-FFF2-40B4-BE49-F238E27FC236}">
                <a16:creationId xmlns:a16="http://schemas.microsoft.com/office/drawing/2014/main" id="{05AD24B5-8FE5-4047-B8F1-27AF3C6B5B19}"/>
              </a:ext>
            </a:extLst>
          </p:cNvPr>
          <p:cNvPicPr>
            <a:picLocks noChangeAspect="1"/>
          </p:cNvPicPr>
          <p:nvPr userDrawn="1"/>
        </p:nvPicPr>
        <p:blipFill>
          <a:blip r:embed="rId13"/>
          <a:stretch>
            <a:fillRect/>
          </a:stretch>
        </p:blipFill>
        <p:spPr>
          <a:xfrm>
            <a:off x="0" y="2835"/>
            <a:ext cx="12192000" cy="433348"/>
          </a:xfrm>
          <a:prstGeom prst="rect">
            <a:avLst/>
          </a:prstGeom>
        </p:spPr>
      </p:pic>
      <p:pic>
        <p:nvPicPr>
          <p:cNvPr id="9" name="Picture 8">
            <a:extLst>
              <a:ext uri="{FF2B5EF4-FFF2-40B4-BE49-F238E27FC236}">
                <a16:creationId xmlns:a16="http://schemas.microsoft.com/office/drawing/2014/main" id="{F0C03E49-D947-4001-80FF-B6857F879890}"/>
              </a:ext>
            </a:extLst>
          </p:cNvPr>
          <p:cNvPicPr>
            <a:picLocks noChangeAspect="1"/>
          </p:cNvPicPr>
          <p:nvPr userDrawn="1"/>
        </p:nvPicPr>
        <p:blipFill>
          <a:blip r:embed="rId13"/>
          <a:stretch>
            <a:fillRect/>
          </a:stretch>
        </p:blipFill>
        <p:spPr>
          <a:xfrm flipV="1">
            <a:off x="1" y="491285"/>
            <a:ext cx="12192000" cy="129558"/>
          </a:xfrm>
          <a:prstGeom prst="rect">
            <a:avLst/>
          </a:prstGeom>
        </p:spPr>
      </p:pic>
    </p:spTree>
    <p:extLst>
      <p:ext uri="{BB962C8B-B14F-4D97-AF65-F5344CB8AC3E}">
        <p14:creationId xmlns:p14="http://schemas.microsoft.com/office/powerpoint/2010/main" val="3156107271"/>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4/5/2022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5BC42083-D231-466E-86F8-1F98C75B34EE}"/>
              </a:ext>
            </a:extLst>
          </p:cNvPr>
          <p:cNvPicPr>
            <a:picLocks noChangeAspect="1"/>
          </p:cNvPicPr>
          <p:nvPr userDrawn="1"/>
        </p:nvPicPr>
        <p:blipFill>
          <a:blip r:embed="rId13"/>
          <a:stretch>
            <a:fillRect/>
          </a:stretch>
        </p:blipFill>
        <p:spPr>
          <a:xfrm>
            <a:off x="0" y="5653177"/>
            <a:ext cx="12192000" cy="1204823"/>
          </a:xfrm>
          <a:prstGeom prst="rect">
            <a:avLst/>
          </a:prstGeom>
        </p:spPr>
      </p:pic>
      <p:pic>
        <p:nvPicPr>
          <p:cNvPr id="9" name="Picture 8">
            <a:extLst>
              <a:ext uri="{FF2B5EF4-FFF2-40B4-BE49-F238E27FC236}">
                <a16:creationId xmlns:a16="http://schemas.microsoft.com/office/drawing/2014/main" id="{B306699B-0F06-4095-B686-062EAF6BCAEE}"/>
              </a:ext>
            </a:extLst>
          </p:cNvPr>
          <p:cNvPicPr>
            <a:picLocks noChangeAspect="1"/>
          </p:cNvPicPr>
          <p:nvPr userDrawn="1"/>
        </p:nvPicPr>
        <p:blipFill>
          <a:blip r:embed="rId13"/>
          <a:stretch>
            <a:fillRect/>
          </a:stretch>
        </p:blipFill>
        <p:spPr>
          <a:xfrm>
            <a:off x="0" y="2835"/>
            <a:ext cx="12192000" cy="433348"/>
          </a:xfrm>
          <a:prstGeom prst="rect">
            <a:avLst/>
          </a:prstGeom>
        </p:spPr>
      </p:pic>
      <p:pic>
        <p:nvPicPr>
          <p:cNvPr id="10" name="Picture 9">
            <a:extLst>
              <a:ext uri="{FF2B5EF4-FFF2-40B4-BE49-F238E27FC236}">
                <a16:creationId xmlns:a16="http://schemas.microsoft.com/office/drawing/2014/main" id="{233D353C-42A6-4743-BF9F-9958B0BEF84F}"/>
              </a:ext>
            </a:extLst>
          </p:cNvPr>
          <p:cNvPicPr>
            <a:picLocks noChangeAspect="1"/>
          </p:cNvPicPr>
          <p:nvPr userDrawn="1"/>
        </p:nvPicPr>
        <p:blipFill>
          <a:blip r:embed="rId13"/>
          <a:stretch>
            <a:fillRect/>
          </a:stretch>
        </p:blipFill>
        <p:spPr>
          <a:xfrm flipV="1">
            <a:off x="1" y="491285"/>
            <a:ext cx="12192000" cy="129558"/>
          </a:xfrm>
          <a:prstGeom prst="rect">
            <a:avLst/>
          </a:prstGeom>
        </p:spPr>
      </p:pic>
    </p:spTree>
    <p:extLst>
      <p:ext uri="{BB962C8B-B14F-4D97-AF65-F5344CB8AC3E}">
        <p14:creationId xmlns:p14="http://schemas.microsoft.com/office/powerpoint/2010/main" val="3062622498"/>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https://www.iucn.org/theme/protected-areas/about"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4E1CD5-9FB8-498E-82D7-F9CCFEC796B3}"/>
              </a:ext>
            </a:extLst>
          </p:cNvPr>
          <p:cNvSpPr/>
          <p:nvPr/>
        </p:nvSpPr>
        <p:spPr>
          <a:xfrm>
            <a:off x="2876369" y="1925053"/>
            <a:ext cx="6439261" cy="2554545"/>
          </a:xfrm>
          <a:prstGeom prst="rect">
            <a:avLst/>
          </a:prstGeom>
        </p:spPr>
        <p:txBody>
          <a:bodyPr wrap="square">
            <a:spAutoFit/>
          </a:bodyPr>
          <a:lstStyle/>
          <a:p>
            <a:pPr algn="ctr"/>
            <a:r>
              <a:rPr lang="en-US" sz="4000" dirty="0">
                <a:solidFill>
                  <a:srgbClr val="00859B"/>
                </a:solidFill>
              </a:rPr>
              <a:t>GRSB Nature Positive Goal</a:t>
            </a:r>
          </a:p>
          <a:p>
            <a:pPr algn="ctr"/>
            <a:r>
              <a:rPr lang="en-US" sz="4000" dirty="0">
                <a:solidFill>
                  <a:srgbClr val="00859B"/>
                </a:solidFill>
              </a:rPr>
              <a:t>Joint Working Group Meeting</a:t>
            </a:r>
          </a:p>
          <a:p>
            <a:pPr algn="ctr"/>
            <a:endParaRPr lang="en-US" sz="4000" dirty="0">
              <a:solidFill>
                <a:srgbClr val="00859B"/>
              </a:solidFill>
            </a:endParaRPr>
          </a:p>
          <a:p>
            <a:pPr algn="ctr"/>
            <a:endParaRPr lang="en-US" sz="4000" dirty="0"/>
          </a:p>
        </p:txBody>
      </p:sp>
      <p:sp>
        <p:nvSpPr>
          <p:cNvPr id="3" name="TextBox 2">
            <a:extLst>
              <a:ext uri="{FF2B5EF4-FFF2-40B4-BE49-F238E27FC236}">
                <a16:creationId xmlns:a16="http://schemas.microsoft.com/office/drawing/2014/main" id="{272BC44A-E52F-4B5B-BF14-38C72182FAC1}"/>
              </a:ext>
            </a:extLst>
          </p:cNvPr>
          <p:cNvSpPr txBox="1"/>
          <p:nvPr/>
        </p:nvSpPr>
        <p:spPr>
          <a:xfrm>
            <a:off x="4668252" y="4221839"/>
            <a:ext cx="4167739" cy="523220"/>
          </a:xfrm>
          <a:prstGeom prst="rect">
            <a:avLst/>
          </a:prstGeom>
          <a:noFill/>
        </p:spPr>
        <p:txBody>
          <a:bodyPr wrap="square" rtlCol="0">
            <a:spAutoFit/>
          </a:bodyPr>
          <a:lstStyle/>
          <a:p>
            <a:r>
              <a:rPr lang="en-US" sz="2800" dirty="0"/>
              <a:t>March 21, 2022</a:t>
            </a:r>
          </a:p>
        </p:txBody>
      </p:sp>
      <p:sp>
        <p:nvSpPr>
          <p:cNvPr id="4" name="Rectangle: Rounded Corners 3">
            <a:extLst>
              <a:ext uri="{FF2B5EF4-FFF2-40B4-BE49-F238E27FC236}">
                <a16:creationId xmlns:a16="http://schemas.microsoft.com/office/drawing/2014/main" id="{EA7293AB-3F17-4CDF-8965-860C953877EF}"/>
              </a:ext>
            </a:extLst>
          </p:cNvPr>
          <p:cNvSpPr/>
          <p:nvPr/>
        </p:nvSpPr>
        <p:spPr>
          <a:xfrm>
            <a:off x="365760" y="317634"/>
            <a:ext cx="11511815" cy="61986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8791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5E1446-110F-4E86-BA2E-DA0CCF053FA0}"/>
              </a:ext>
            </a:extLst>
          </p:cNvPr>
          <p:cNvSpPr txBox="1"/>
          <p:nvPr/>
        </p:nvSpPr>
        <p:spPr>
          <a:xfrm>
            <a:off x="528118" y="1377829"/>
            <a:ext cx="11387362" cy="4632037"/>
          </a:xfrm>
          <a:prstGeom prst="rect">
            <a:avLst/>
          </a:prstGeom>
          <a:noFill/>
        </p:spPr>
        <p:txBody>
          <a:bodyPr wrap="square" rtlCol="0">
            <a:spAutoFit/>
          </a:bodyPr>
          <a:lstStyle/>
          <a:p>
            <a:pPr>
              <a:spcBef>
                <a:spcPts val="1200"/>
              </a:spcBef>
            </a:pPr>
            <a:r>
              <a:rPr lang="en-US" sz="2000" b="1" u="sng" dirty="0">
                <a:solidFill>
                  <a:schemeClr val="accent2">
                    <a:lumMod val="50000"/>
                  </a:schemeClr>
                </a:solidFill>
                <a:latin typeface="Trebuchet MS" panose="020B0603020202020204" pitchFamily="34" charset="0"/>
              </a:rPr>
              <a:t>4. Net increase in ecosystem services and biodiversity on farms and company facilities</a:t>
            </a:r>
            <a:endParaRPr lang="en-US" sz="2000" b="1" u="sng" dirty="0">
              <a:solidFill>
                <a:schemeClr val="accent2">
                  <a:lumMod val="50000"/>
                </a:schemeClr>
              </a:solidFill>
              <a:latin typeface="Trebuchet MS" panose="020B0603020202020204" pitchFamily="34" charset="0"/>
              <a:ea typeface="+mj-ea"/>
              <a:cs typeface="+mj-cs"/>
            </a:endParaRPr>
          </a:p>
          <a:p>
            <a:pPr marL="742950" lvl="1" indent="-28575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Number (and %) of National RTs that have formally adopted guidance on how members can increase ecosystem services and biodiversity on farms and company facilities</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Number of events and publications by GRSB members that promote adoption of ecosystem services and biodiversity best practices </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Number of farms and company facilities that are implementing these best practices</a:t>
            </a:r>
          </a:p>
          <a:p>
            <a:pPr marL="1257300" lvl="2" indent="-342900">
              <a:buFont typeface="Wingdings" panose="05000000000000000000" pitchFamily="2" charset="2"/>
              <a:buChar char="Ø"/>
            </a:pPr>
            <a:r>
              <a:rPr lang="en-US" sz="2000" b="1" dirty="0">
                <a:solidFill>
                  <a:srgbClr val="00A8C4"/>
                </a:solidFill>
                <a:latin typeface="Trebuchet MS" panose="020B0603020202020204" pitchFamily="34" charset="0"/>
              </a:rPr>
              <a:t>Level of implementation, if applicable</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Area of land under management with incorporation of best practice guidance</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Number (and %) of GRSB members offering incentives (enhanced market access, lower-cost inputs, financing terms, capacity building, and other) directly for implementation of ecosystem services and biodiversity best practices</a:t>
            </a:r>
          </a:p>
        </p:txBody>
      </p:sp>
      <p:sp>
        <p:nvSpPr>
          <p:cNvPr id="3" name="Title 1">
            <a:extLst>
              <a:ext uri="{FF2B5EF4-FFF2-40B4-BE49-F238E27FC236}">
                <a16:creationId xmlns:a16="http://schemas.microsoft.com/office/drawing/2014/main" id="{C0D25E24-7921-45D3-B993-B4D85EB61ADD}"/>
              </a:ext>
            </a:extLst>
          </p:cNvPr>
          <p:cNvSpPr txBox="1">
            <a:spLocks/>
          </p:cNvSpPr>
          <p:nvPr/>
        </p:nvSpPr>
        <p:spPr>
          <a:xfrm>
            <a:off x="528118" y="295541"/>
            <a:ext cx="10283505" cy="133794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u="sng" dirty="0">
                <a:solidFill>
                  <a:srgbClr val="00859B"/>
                </a:solidFill>
              </a:rPr>
              <a:t>Potential</a:t>
            </a:r>
            <a:r>
              <a:rPr lang="en-US" sz="3200" b="1" dirty="0">
                <a:solidFill>
                  <a:srgbClr val="00859B"/>
                </a:solidFill>
              </a:rPr>
              <a:t> Metrics for the Results-Based Indicators</a:t>
            </a:r>
          </a:p>
          <a:p>
            <a:r>
              <a:rPr lang="en-US" sz="2400" b="1" dirty="0">
                <a:solidFill>
                  <a:srgbClr val="00859B"/>
                </a:solidFill>
              </a:rPr>
              <a:t>that the GRSB network can track over time to demonstrate progress</a:t>
            </a:r>
          </a:p>
        </p:txBody>
      </p:sp>
    </p:spTree>
    <p:extLst>
      <p:ext uri="{BB962C8B-B14F-4D97-AF65-F5344CB8AC3E}">
        <p14:creationId xmlns:p14="http://schemas.microsoft.com/office/powerpoint/2010/main" val="2997389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4E1CD5-9FB8-498E-82D7-F9CCFEC796B3}"/>
              </a:ext>
            </a:extLst>
          </p:cNvPr>
          <p:cNvSpPr/>
          <p:nvPr/>
        </p:nvSpPr>
        <p:spPr>
          <a:xfrm>
            <a:off x="2876369" y="2947608"/>
            <a:ext cx="6439261" cy="1938992"/>
          </a:xfrm>
          <a:prstGeom prst="rect">
            <a:avLst/>
          </a:prstGeom>
        </p:spPr>
        <p:txBody>
          <a:bodyPr wrap="square">
            <a:spAutoFit/>
          </a:bodyPr>
          <a:lstStyle/>
          <a:p>
            <a:pPr algn="ctr"/>
            <a:r>
              <a:rPr lang="en-US" sz="4000" dirty="0">
                <a:solidFill>
                  <a:srgbClr val="00859B"/>
                </a:solidFill>
              </a:rPr>
              <a:t>Updates? News?</a:t>
            </a:r>
          </a:p>
          <a:p>
            <a:pPr algn="ctr"/>
            <a:endParaRPr lang="en-US" sz="4000" dirty="0">
              <a:solidFill>
                <a:srgbClr val="00859B"/>
              </a:solidFill>
            </a:endParaRPr>
          </a:p>
          <a:p>
            <a:pPr algn="ctr"/>
            <a:endParaRPr lang="en-US" sz="4000" dirty="0"/>
          </a:p>
        </p:txBody>
      </p:sp>
      <p:sp>
        <p:nvSpPr>
          <p:cNvPr id="4" name="Rectangle: Rounded Corners 3">
            <a:extLst>
              <a:ext uri="{FF2B5EF4-FFF2-40B4-BE49-F238E27FC236}">
                <a16:creationId xmlns:a16="http://schemas.microsoft.com/office/drawing/2014/main" id="{EA7293AB-3F17-4CDF-8965-860C953877EF}"/>
              </a:ext>
            </a:extLst>
          </p:cNvPr>
          <p:cNvSpPr/>
          <p:nvPr/>
        </p:nvSpPr>
        <p:spPr>
          <a:xfrm>
            <a:off x="365760" y="317634"/>
            <a:ext cx="11511815" cy="619866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918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3E6547-A48D-4758-AB1F-51E7CEE0FF58}"/>
              </a:ext>
            </a:extLst>
          </p:cNvPr>
          <p:cNvSpPr/>
          <p:nvPr/>
        </p:nvSpPr>
        <p:spPr>
          <a:xfrm>
            <a:off x="790876" y="1447297"/>
            <a:ext cx="10610248" cy="1200329"/>
          </a:xfrm>
          <a:prstGeom prst="rect">
            <a:avLst/>
          </a:prstGeom>
        </p:spPr>
        <p:txBody>
          <a:bodyPr wrap="square">
            <a:spAutoFit/>
          </a:bodyPr>
          <a:lstStyle/>
          <a:p>
            <a:r>
              <a:rPr lang="en-US" sz="3600" b="1" u="sng" dirty="0">
                <a:solidFill>
                  <a:srgbClr val="00859B"/>
                </a:solidFill>
              </a:rPr>
              <a:t>Goal</a:t>
            </a:r>
            <a:r>
              <a:rPr lang="en-US" sz="3600" dirty="0">
                <a:solidFill>
                  <a:srgbClr val="00859B"/>
                </a:solidFill>
              </a:rPr>
              <a:t>: By 2030, GRSB and its members will ensure the beef value chain is a net-positive contributor to nature</a:t>
            </a:r>
            <a:endParaRPr lang="en-US" sz="3600" dirty="0"/>
          </a:p>
        </p:txBody>
      </p:sp>
      <p:sp>
        <p:nvSpPr>
          <p:cNvPr id="3" name="Rectangle 2">
            <a:extLst>
              <a:ext uri="{FF2B5EF4-FFF2-40B4-BE49-F238E27FC236}">
                <a16:creationId xmlns:a16="http://schemas.microsoft.com/office/drawing/2014/main" id="{50B61487-4177-485C-98E4-32DBC48C8334}"/>
              </a:ext>
            </a:extLst>
          </p:cNvPr>
          <p:cNvSpPr/>
          <p:nvPr/>
        </p:nvSpPr>
        <p:spPr>
          <a:xfrm>
            <a:off x="699436" y="3429000"/>
            <a:ext cx="10610248" cy="2062103"/>
          </a:xfrm>
          <a:prstGeom prst="rect">
            <a:avLst/>
          </a:prstGeom>
        </p:spPr>
        <p:txBody>
          <a:bodyPr wrap="square">
            <a:spAutoFit/>
          </a:bodyPr>
          <a:lstStyle/>
          <a:p>
            <a:r>
              <a:rPr lang="en-US" sz="3200" b="1" u="sng" dirty="0">
                <a:solidFill>
                  <a:schemeClr val="accent2"/>
                </a:solidFill>
                <a:latin typeface="Serifa Std 55 Roman" panose="02060603030505020204" pitchFamily="18" charset="0"/>
              </a:rPr>
              <a:t>Interim Milestone: </a:t>
            </a:r>
            <a:r>
              <a:rPr lang="en-US" sz="3200" dirty="0">
                <a:solidFill>
                  <a:schemeClr val="accent2"/>
                </a:solidFill>
                <a:latin typeface="Serifa Std 55 Roman" panose="02060603030505020204" pitchFamily="18" charset="0"/>
              </a:rPr>
              <a:t>By 2023, GRSB and its members will be able to measure, track, report, and verify regional and global metrics that will clearly and transparently demonstrate progress and results toward this goal</a:t>
            </a:r>
          </a:p>
        </p:txBody>
      </p:sp>
    </p:spTree>
    <p:extLst>
      <p:ext uri="{BB962C8B-B14F-4D97-AF65-F5344CB8AC3E}">
        <p14:creationId xmlns:p14="http://schemas.microsoft.com/office/powerpoint/2010/main" val="289282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8B2B9E8-E673-4090-9270-00788B1554D2}"/>
              </a:ext>
            </a:extLst>
          </p:cNvPr>
          <p:cNvSpPr/>
          <p:nvPr/>
        </p:nvSpPr>
        <p:spPr>
          <a:xfrm>
            <a:off x="229401" y="1886324"/>
            <a:ext cx="11733197" cy="4462760"/>
          </a:xfrm>
          <a:prstGeom prst="rect">
            <a:avLst/>
          </a:prstGeom>
        </p:spPr>
        <p:txBody>
          <a:bodyPr wrap="square">
            <a:spAutoFit/>
          </a:bodyPr>
          <a:lstStyle/>
          <a:p>
            <a:pPr marL="342900" lvl="0" indent="-342900" defTabSz="457200">
              <a:spcBef>
                <a:spcPts val="1000"/>
              </a:spcBef>
              <a:buClr>
                <a:srgbClr val="5FCBEF"/>
              </a:buClr>
              <a:buSzPct val="80000"/>
              <a:buFont typeface="Wingdings 3" charset="2"/>
              <a:buChar char=""/>
            </a:pPr>
            <a:r>
              <a:rPr lang="en-US" dirty="0">
                <a:solidFill>
                  <a:prstClr val="black">
                    <a:lumMod val="75000"/>
                    <a:lumOff val="25000"/>
                  </a:prstClr>
                </a:solidFill>
                <a:latin typeface="Trebuchet MS" panose="020B0603020202020204"/>
              </a:rPr>
              <a:t>Mobilize efforts with the GRSB, its members, and the network of national and regional roundtables to </a:t>
            </a:r>
            <a:r>
              <a:rPr lang="en-US" b="1" dirty="0">
                <a:solidFill>
                  <a:srgbClr val="2E83C3"/>
                </a:solidFill>
                <a:latin typeface="Trebuchet MS" panose="020B0603020202020204"/>
              </a:rPr>
              <a:t>establish metrics </a:t>
            </a:r>
            <a:r>
              <a:rPr lang="en-US" dirty="0">
                <a:solidFill>
                  <a:prstClr val="black">
                    <a:lumMod val="75000"/>
                    <a:lumOff val="25000"/>
                  </a:prstClr>
                </a:solidFill>
                <a:latin typeface="Trebuchet MS" panose="020B0603020202020204"/>
              </a:rPr>
              <a:t>and practices (if they don’t already exist) that are regionally applicable and can be aggregated globally to effectively measure, track, report, and verify progress and results </a:t>
            </a:r>
          </a:p>
          <a:p>
            <a:pPr marL="342900" lvl="0" indent="-342900" defTabSz="457200">
              <a:spcBef>
                <a:spcPts val="1000"/>
              </a:spcBef>
              <a:buClr>
                <a:srgbClr val="5FCBEF"/>
              </a:buClr>
              <a:buSzPct val="80000"/>
              <a:buFont typeface="Wingdings 3" charset="2"/>
              <a:buChar char=""/>
            </a:pPr>
            <a:r>
              <a:rPr lang="en-US" dirty="0">
                <a:solidFill>
                  <a:prstClr val="black">
                    <a:lumMod val="75000"/>
                    <a:lumOff val="25000"/>
                  </a:prstClr>
                </a:solidFill>
                <a:latin typeface="Trebuchet MS" panose="020B0603020202020204"/>
              </a:rPr>
              <a:t>Adopt </a:t>
            </a:r>
            <a:r>
              <a:rPr lang="en-US" b="1" dirty="0">
                <a:solidFill>
                  <a:srgbClr val="2E83C3"/>
                </a:solidFill>
                <a:latin typeface="Trebuchet MS" panose="020B0603020202020204"/>
              </a:rPr>
              <a:t>science-based land management practices </a:t>
            </a:r>
            <a:r>
              <a:rPr lang="en-US" dirty="0">
                <a:solidFill>
                  <a:prstClr val="black">
                    <a:lumMod val="75000"/>
                    <a:lumOff val="25000"/>
                  </a:prstClr>
                </a:solidFill>
                <a:latin typeface="Trebuchet MS" panose="020B0603020202020204"/>
              </a:rPr>
              <a:t>that improve ecosystem services, maintain healthier soils, generate additional carbon sequestration, promote more efficient water usage, and increase biodiversity </a:t>
            </a:r>
          </a:p>
          <a:p>
            <a:pPr marL="342900" lvl="0" indent="-342900" defTabSz="457200">
              <a:spcBef>
                <a:spcPts val="1000"/>
              </a:spcBef>
              <a:buClr>
                <a:srgbClr val="5FCBEF"/>
              </a:buClr>
              <a:buSzPct val="80000"/>
              <a:buFont typeface="Wingdings 3" charset="2"/>
              <a:buChar char=""/>
            </a:pPr>
            <a:r>
              <a:rPr lang="en-US" dirty="0">
                <a:solidFill>
                  <a:prstClr val="black">
                    <a:lumMod val="75000"/>
                    <a:lumOff val="25000"/>
                  </a:prstClr>
                </a:solidFill>
                <a:latin typeface="Trebuchet MS" panose="020B0603020202020204"/>
              </a:rPr>
              <a:t>Promote practices that help recover </a:t>
            </a:r>
            <a:r>
              <a:rPr lang="en-US" b="1" dirty="0">
                <a:solidFill>
                  <a:srgbClr val="2E83C3"/>
                </a:solidFill>
                <a:latin typeface="Trebuchet MS" panose="020B0603020202020204"/>
              </a:rPr>
              <a:t>degraded pastures, improve productivity, and increase resilience </a:t>
            </a:r>
          </a:p>
          <a:p>
            <a:pPr marL="342900" lvl="0" indent="-342900" defTabSz="457200">
              <a:spcBef>
                <a:spcPts val="1000"/>
              </a:spcBef>
              <a:buClr>
                <a:srgbClr val="5FCBEF"/>
              </a:buClr>
              <a:buSzPct val="80000"/>
              <a:buFont typeface="Wingdings 3" charset="2"/>
              <a:buChar char=""/>
            </a:pPr>
            <a:r>
              <a:rPr lang="en-US" b="1" dirty="0">
                <a:solidFill>
                  <a:srgbClr val="2E83C3"/>
                </a:solidFill>
                <a:latin typeface="Trebuchet MS" panose="020B0603020202020204"/>
              </a:rPr>
              <a:t>Eliminate illegal deforestation and illegal conversion, </a:t>
            </a:r>
            <a:r>
              <a:rPr lang="en-US" dirty="0">
                <a:solidFill>
                  <a:prstClr val="black">
                    <a:lumMod val="75000"/>
                    <a:lumOff val="25000"/>
                  </a:prstClr>
                </a:solidFill>
                <a:latin typeface="Trebuchet MS" panose="020B0603020202020204"/>
              </a:rPr>
              <a:t>as fast as possible</a:t>
            </a:r>
          </a:p>
          <a:p>
            <a:pPr marL="342900" lvl="0" indent="-342900" defTabSz="457200">
              <a:spcBef>
                <a:spcPts val="1000"/>
              </a:spcBef>
              <a:buClr>
                <a:srgbClr val="5FCBEF"/>
              </a:buClr>
              <a:buSzPct val="80000"/>
              <a:buFont typeface="Wingdings 3" charset="2"/>
              <a:buChar char=""/>
            </a:pPr>
            <a:r>
              <a:rPr lang="en-US" dirty="0">
                <a:solidFill>
                  <a:prstClr val="black">
                    <a:lumMod val="75000"/>
                    <a:lumOff val="25000"/>
                  </a:prstClr>
                </a:solidFill>
                <a:latin typeface="Trebuchet MS" panose="020B0603020202020204"/>
              </a:rPr>
              <a:t>Increase the production, financing, sourcing, and recognition of </a:t>
            </a:r>
            <a:r>
              <a:rPr lang="en-US" b="1" dirty="0">
                <a:solidFill>
                  <a:srgbClr val="2E83C3"/>
                </a:solidFill>
                <a:latin typeface="Trebuchet MS" panose="020B0603020202020204"/>
              </a:rPr>
              <a:t>beef that does not contribute to additional deforestation, conversion, or degradation of native ecosystems </a:t>
            </a:r>
          </a:p>
          <a:p>
            <a:pPr marL="342900" lvl="0" indent="-342900" defTabSz="457200">
              <a:spcBef>
                <a:spcPts val="1000"/>
              </a:spcBef>
              <a:buClr>
                <a:srgbClr val="5FCBEF"/>
              </a:buClr>
              <a:buSzPct val="80000"/>
              <a:buFont typeface="Wingdings 3" charset="2"/>
              <a:buChar char=""/>
            </a:pPr>
            <a:r>
              <a:rPr lang="en-US" dirty="0">
                <a:solidFill>
                  <a:prstClr val="black">
                    <a:lumMod val="75000"/>
                    <a:lumOff val="25000"/>
                  </a:prstClr>
                </a:solidFill>
                <a:latin typeface="Trebuchet MS" panose="020B0603020202020204"/>
              </a:rPr>
              <a:t>Improve </a:t>
            </a:r>
            <a:r>
              <a:rPr lang="en-US" b="1" dirty="0">
                <a:solidFill>
                  <a:srgbClr val="2E83C3"/>
                </a:solidFill>
                <a:latin typeface="Trebuchet MS" panose="020B0603020202020204"/>
              </a:rPr>
              <a:t>traceability</a:t>
            </a:r>
            <a:r>
              <a:rPr lang="en-US" dirty="0">
                <a:solidFill>
                  <a:prstClr val="black">
                    <a:lumMod val="75000"/>
                    <a:lumOff val="25000"/>
                  </a:prstClr>
                </a:solidFill>
                <a:latin typeface="Trebuchet MS" panose="020B0603020202020204"/>
              </a:rPr>
              <a:t>, transparency, and the availability of relevant information throughout the value chain </a:t>
            </a:r>
          </a:p>
          <a:p>
            <a:pPr marL="342900" lvl="0" indent="-342900" defTabSz="457200">
              <a:spcBef>
                <a:spcPts val="1000"/>
              </a:spcBef>
              <a:buClr>
                <a:srgbClr val="5FCBEF"/>
              </a:buClr>
              <a:buSzPct val="80000"/>
              <a:buFont typeface="Wingdings 3" charset="2"/>
              <a:buChar char=""/>
            </a:pPr>
            <a:r>
              <a:rPr lang="en-US" dirty="0">
                <a:solidFill>
                  <a:prstClr val="black">
                    <a:lumMod val="75000"/>
                    <a:lumOff val="25000"/>
                  </a:prstClr>
                </a:solidFill>
                <a:latin typeface="Trebuchet MS" panose="020B0603020202020204"/>
              </a:rPr>
              <a:t>Foster meaningful</a:t>
            </a:r>
            <a:r>
              <a:rPr lang="en-US" dirty="0">
                <a:solidFill>
                  <a:srgbClr val="2E83C3"/>
                </a:solidFill>
                <a:latin typeface="Trebuchet MS" panose="020B0603020202020204"/>
              </a:rPr>
              <a:t> </a:t>
            </a:r>
            <a:r>
              <a:rPr lang="en-US" b="1" dirty="0">
                <a:solidFill>
                  <a:srgbClr val="2E83C3"/>
                </a:solidFill>
                <a:latin typeface="Trebuchet MS" panose="020B0603020202020204"/>
              </a:rPr>
              <a:t>incentives</a:t>
            </a:r>
            <a:r>
              <a:rPr lang="en-US" dirty="0">
                <a:solidFill>
                  <a:srgbClr val="2E83C3"/>
                </a:solidFill>
                <a:latin typeface="Trebuchet MS" panose="020B0603020202020204"/>
              </a:rPr>
              <a:t> </a:t>
            </a:r>
            <a:r>
              <a:rPr lang="en-US" dirty="0">
                <a:solidFill>
                  <a:prstClr val="black">
                    <a:lumMod val="75000"/>
                    <a:lumOff val="25000"/>
                  </a:prstClr>
                </a:solidFill>
                <a:latin typeface="Trebuchet MS" panose="020B0603020202020204"/>
              </a:rPr>
              <a:t>for producers and other actors in the value chain to help catalyze action, spur innovation, reward progress, and promote </a:t>
            </a:r>
            <a:r>
              <a:rPr lang="en-US" b="1" dirty="0">
                <a:solidFill>
                  <a:srgbClr val="2E83C3"/>
                </a:solidFill>
                <a:latin typeface="Trebuchet MS" panose="020B0603020202020204"/>
              </a:rPr>
              <a:t>continuous improvement </a:t>
            </a:r>
          </a:p>
        </p:txBody>
      </p:sp>
      <p:sp>
        <p:nvSpPr>
          <p:cNvPr id="4" name="Rectangle 3">
            <a:extLst>
              <a:ext uri="{FF2B5EF4-FFF2-40B4-BE49-F238E27FC236}">
                <a16:creationId xmlns:a16="http://schemas.microsoft.com/office/drawing/2014/main" id="{60008DA1-7698-4DDF-A2E5-45DA04B6F1EA}"/>
              </a:ext>
            </a:extLst>
          </p:cNvPr>
          <p:cNvSpPr/>
          <p:nvPr/>
        </p:nvSpPr>
        <p:spPr>
          <a:xfrm>
            <a:off x="229401" y="664764"/>
            <a:ext cx="4440896" cy="523220"/>
          </a:xfrm>
          <a:prstGeom prst="rect">
            <a:avLst/>
          </a:prstGeom>
        </p:spPr>
        <p:txBody>
          <a:bodyPr wrap="none">
            <a:spAutoFit/>
          </a:bodyPr>
          <a:lstStyle/>
          <a:p>
            <a:r>
              <a:rPr lang="en-US" sz="2800" b="1" i="1" dirty="0">
                <a:solidFill>
                  <a:srgbClr val="00859B"/>
                </a:solidFill>
              </a:rPr>
              <a:t>How we are going to get there</a:t>
            </a:r>
            <a:endParaRPr lang="en-US" sz="2800" b="1" dirty="0">
              <a:solidFill>
                <a:srgbClr val="00859B"/>
              </a:solidFill>
            </a:endParaRPr>
          </a:p>
        </p:txBody>
      </p:sp>
    </p:spTree>
    <p:extLst>
      <p:ext uri="{BB962C8B-B14F-4D97-AF65-F5344CB8AC3E}">
        <p14:creationId xmlns:p14="http://schemas.microsoft.com/office/powerpoint/2010/main" val="142437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D74B45-4A27-4FE6-AB87-716583F5E5D0}"/>
              </a:ext>
            </a:extLst>
          </p:cNvPr>
          <p:cNvSpPr txBox="1"/>
          <p:nvPr/>
        </p:nvSpPr>
        <p:spPr>
          <a:xfrm>
            <a:off x="298481" y="1024655"/>
            <a:ext cx="11500229" cy="369332"/>
          </a:xfrm>
          <a:prstGeom prst="rect">
            <a:avLst/>
          </a:prstGeom>
          <a:noFill/>
        </p:spPr>
        <p:txBody>
          <a:bodyPr wrap="square" rtlCol="0">
            <a:spAutoFit/>
          </a:bodyPr>
          <a:lstStyle/>
          <a:p>
            <a:r>
              <a:rPr lang="en-US" dirty="0"/>
              <a:t>Tiers are defined according to their progress towards the Goals and metric definition and implementation (SELF-SELECTED):</a:t>
            </a:r>
          </a:p>
        </p:txBody>
      </p:sp>
      <p:sp>
        <p:nvSpPr>
          <p:cNvPr id="3" name="Elipse 2">
            <a:extLst>
              <a:ext uri="{FF2B5EF4-FFF2-40B4-BE49-F238E27FC236}">
                <a16:creationId xmlns:a16="http://schemas.microsoft.com/office/drawing/2014/main" id="{2FC2145D-7E68-7D40-9F72-60BA6B89CCD2}"/>
              </a:ext>
            </a:extLst>
          </p:cNvPr>
          <p:cNvSpPr/>
          <p:nvPr/>
        </p:nvSpPr>
        <p:spPr>
          <a:xfrm>
            <a:off x="560833" y="2232321"/>
            <a:ext cx="2377440" cy="1743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err="1"/>
              <a:t>Tier</a:t>
            </a:r>
            <a:r>
              <a:rPr lang="es-AR" dirty="0"/>
              <a:t> 1 </a:t>
            </a:r>
            <a:r>
              <a:rPr lang="es-AR" dirty="0" err="1"/>
              <a:t>Members</a:t>
            </a:r>
            <a:endParaRPr lang="es-AR" dirty="0"/>
          </a:p>
        </p:txBody>
      </p:sp>
      <p:sp>
        <p:nvSpPr>
          <p:cNvPr id="5" name="Elipse 4">
            <a:extLst>
              <a:ext uri="{FF2B5EF4-FFF2-40B4-BE49-F238E27FC236}">
                <a16:creationId xmlns:a16="http://schemas.microsoft.com/office/drawing/2014/main" id="{E9CED024-484E-794A-934D-4DE0117038CE}"/>
              </a:ext>
            </a:extLst>
          </p:cNvPr>
          <p:cNvSpPr/>
          <p:nvPr/>
        </p:nvSpPr>
        <p:spPr>
          <a:xfrm>
            <a:off x="4261104" y="2232321"/>
            <a:ext cx="2377440" cy="1743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err="1"/>
              <a:t>Tier</a:t>
            </a:r>
            <a:r>
              <a:rPr lang="es-AR" dirty="0"/>
              <a:t> 2 </a:t>
            </a:r>
            <a:r>
              <a:rPr lang="es-AR" dirty="0" err="1"/>
              <a:t>Members</a:t>
            </a:r>
            <a:endParaRPr lang="es-AR" dirty="0"/>
          </a:p>
          <a:p>
            <a:pPr algn="ctr"/>
            <a:endParaRPr lang="es-AR" b="1" dirty="0"/>
          </a:p>
        </p:txBody>
      </p:sp>
      <p:sp>
        <p:nvSpPr>
          <p:cNvPr id="6" name="Elipse 5">
            <a:extLst>
              <a:ext uri="{FF2B5EF4-FFF2-40B4-BE49-F238E27FC236}">
                <a16:creationId xmlns:a16="http://schemas.microsoft.com/office/drawing/2014/main" id="{52214921-B16F-7C45-97C3-BAF370474FEF}"/>
              </a:ext>
            </a:extLst>
          </p:cNvPr>
          <p:cNvSpPr/>
          <p:nvPr/>
        </p:nvSpPr>
        <p:spPr>
          <a:xfrm>
            <a:off x="8266176" y="2232321"/>
            <a:ext cx="2377440" cy="17434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err="1"/>
              <a:t>Tier</a:t>
            </a:r>
            <a:r>
              <a:rPr lang="es-AR" dirty="0"/>
              <a:t> 3 </a:t>
            </a:r>
            <a:r>
              <a:rPr lang="es-AR" dirty="0" err="1"/>
              <a:t>Members</a:t>
            </a:r>
            <a:endParaRPr lang="es-AR" dirty="0"/>
          </a:p>
        </p:txBody>
      </p:sp>
      <p:sp>
        <p:nvSpPr>
          <p:cNvPr id="7" name="Rectángulo 6">
            <a:extLst>
              <a:ext uri="{FF2B5EF4-FFF2-40B4-BE49-F238E27FC236}">
                <a16:creationId xmlns:a16="http://schemas.microsoft.com/office/drawing/2014/main" id="{5B0802E9-D954-8649-8395-93D2DC44D0A1}"/>
              </a:ext>
            </a:extLst>
          </p:cNvPr>
          <p:cNvSpPr/>
          <p:nvPr/>
        </p:nvSpPr>
        <p:spPr>
          <a:xfrm>
            <a:off x="298481" y="402632"/>
            <a:ext cx="2394695" cy="461665"/>
          </a:xfrm>
          <a:prstGeom prst="rect">
            <a:avLst/>
          </a:prstGeom>
        </p:spPr>
        <p:txBody>
          <a:bodyPr wrap="none">
            <a:spAutoFit/>
          </a:bodyPr>
          <a:lstStyle/>
          <a:p>
            <a:r>
              <a:rPr lang="en-US" sz="2400" b="1" i="1" dirty="0">
                <a:solidFill>
                  <a:srgbClr val="00859B"/>
                </a:solidFill>
              </a:rPr>
              <a:t>Members and Tiers</a:t>
            </a:r>
            <a:endParaRPr lang="es-AR" sz="2400" dirty="0"/>
          </a:p>
        </p:txBody>
      </p:sp>
      <p:sp>
        <p:nvSpPr>
          <p:cNvPr id="8" name="TextBox 1">
            <a:extLst>
              <a:ext uri="{FF2B5EF4-FFF2-40B4-BE49-F238E27FC236}">
                <a16:creationId xmlns:a16="http://schemas.microsoft.com/office/drawing/2014/main" id="{6BF2A641-8C1C-BB42-9D58-7BBE1F226B1E}"/>
              </a:ext>
            </a:extLst>
          </p:cNvPr>
          <p:cNvSpPr txBox="1"/>
          <p:nvPr/>
        </p:nvSpPr>
        <p:spPr>
          <a:xfrm>
            <a:off x="560832" y="4550785"/>
            <a:ext cx="2377441" cy="923330"/>
          </a:xfrm>
          <a:prstGeom prst="rect">
            <a:avLst/>
          </a:prstGeom>
          <a:noFill/>
        </p:spPr>
        <p:txBody>
          <a:bodyPr wrap="square" rtlCol="0">
            <a:spAutoFit/>
          </a:bodyPr>
          <a:lstStyle/>
          <a:p>
            <a:pPr marL="285750" indent="-285750">
              <a:buFont typeface="Arial" panose="020B0604020202020204" pitchFamily="34" charset="0"/>
              <a:buChar char="•"/>
            </a:pPr>
            <a:r>
              <a:rPr lang="en-US" dirty="0"/>
              <a:t>Aligned metric(s) already developed</a:t>
            </a:r>
          </a:p>
          <a:p>
            <a:pPr marL="285750" indent="-285750">
              <a:buFont typeface="Arial" panose="020B0604020202020204" pitchFamily="34" charset="0"/>
              <a:buChar char="•"/>
            </a:pPr>
            <a:r>
              <a:rPr lang="en-US" dirty="0"/>
              <a:t>MRV system in place</a:t>
            </a:r>
          </a:p>
        </p:txBody>
      </p:sp>
      <p:sp>
        <p:nvSpPr>
          <p:cNvPr id="9" name="TextBox 1">
            <a:extLst>
              <a:ext uri="{FF2B5EF4-FFF2-40B4-BE49-F238E27FC236}">
                <a16:creationId xmlns:a16="http://schemas.microsoft.com/office/drawing/2014/main" id="{AF55E65F-8D9F-7C43-A79A-2EF6EC582700}"/>
              </a:ext>
            </a:extLst>
          </p:cNvPr>
          <p:cNvSpPr txBox="1"/>
          <p:nvPr/>
        </p:nvSpPr>
        <p:spPr>
          <a:xfrm>
            <a:off x="3987443" y="4550785"/>
            <a:ext cx="2924762" cy="1477328"/>
          </a:xfrm>
          <a:prstGeom prst="rect">
            <a:avLst/>
          </a:prstGeom>
          <a:noFill/>
        </p:spPr>
        <p:txBody>
          <a:bodyPr wrap="square" rtlCol="0">
            <a:spAutoFit/>
          </a:bodyPr>
          <a:lstStyle/>
          <a:p>
            <a:pPr marL="285750" indent="-285750">
              <a:buFont typeface="Arial" panose="020B0604020202020204" pitchFamily="34" charset="0"/>
              <a:buChar char="•"/>
            </a:pPr>
            <a:r>
              <a:rPr lang="en-US" dirty="0"/>
              <a:t>Aligned metric(s) partially developed (to be published by Q3 2022)</a:t>
            </a:r>
          </a:p>
          <a:p>
            <a:pPr marL="285750" indent="-285750">
              <a:buFont typeface="Arial" panose="020B0604020202020204" pitchFamily="34" charset="0"/>
              <a:buChar char="•"/>
            </a:pPr>
            <a:r>
              <a:rPr lang="en-US" dirty="0"/>
              <a:t>MRV system to be developed within 1 year</a:t>
            </a:r>
          </a:p>
        </p:txBody>
      </p:sp>
      <p:sp>
        <p:nvSpPr>
          <p:cNvPr id="10" name="TextBox 1">
            <a:extLst>
              <a:ext uri="{FF2B5EF4-FFF2-40B4-BE49-F238E27FC236}">
                <a16:creationId xmlns:a16="http://schemas.microsoft.com/office/drawing/2014/main" id="{64B660FF-0586-6E43-BE55-4BE3206F5D30}"/>
              </a:ext>
            </a:extLst>
          </p:cNvPr>
          <p:cNvSpPr txBox="1"/>
          <p:nvPr/>
        </p:nvSpPr>
        <p:spPr>
          <a:xfrm>
            <a:off x="7961375" y="4550785"/>
            <a:ext cx="2765618" cy="2031325"/>
          </a:xfrm>
          <a:prstGeom prst="rect">
            <a:avLst/>
          </a:prstGeom>
          <a:noFill/>
        </p:spPr>
        <p:txBody>
          <a:bodyPr wrap="square" rtlCol="0">
            <a:spAutoFit/>
          </a:bodyPr>
          <a:lstStyle/>
          <a:p>
            <a:pPr marL="285750" indent="-285750">
              <a:buFont typeface="Arial" panose="020B0604020202020204" pitchFamily="34" charset="0"/>
              <a:buChar char="•"/>
            </a:pPr>
            <a:r>
              <a:rPr lang="en-US" dirty="0"/>
              <a:t>Aligned metric(s) not yet developed (to be published by Q2 2023)</a:t>
            </a:r>
          </a:p>
          <a:p>
            <a:pPr marL="285750" indent="-285750">
              <a:buFont typeface="Arial" panose="020B0604020202020204" pitchFamily="34" charset="0"/>
              <a:buChar char="•"/>
            </a:pPr>
            <a:r>
              <a:rPr lang="en-US" dirty="0"/>
              <a:t>WG in place to discuss goals – or in process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595030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15B5B7D-DACE-4C46-A162-C9A89C4280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83715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5E1446-110F-4E86-BA2E-DA0CCF053FA0}"/>
              </a:ext>
            </a:extLst>
          </p:cNvPr>
          <p:cNvSpPr txBox="1"/>
          <p:nvPr/>
        </p:nvSpPr>
        <p:spPr>
          <a:xfrm>
            <a:off x="843276" y="1902984"/>
            <a:ext cx="10505447" cy="4154984"/>
          </a:xfrm>
          <a:prstGeom prst="rect">
            <a:avLst/>
          </a:prstGeom>
          <a:noFill/>
        </p:spPr>
        <p:txBody>
          <a:bodyPr wrap="square" rtlCol="0">
            <a:spAutoFit/>
          </a:bodyPr>
          <a:lstStyle/>
          <a:p>
            <a:pPr marL="457200" indent="-457200">
              <a:buFont typeface="+mj-lt"/>
              <a:buAutoNum type="arabicPeriod"/>
            </a:pPr>
            <a:r>
              <a:rPr lang="en-US" sz="2400" b="1" dirty="0">
                <a:solidFill>
                  <a:schemeClr val="accent2">
                    <a:lumMod val="50000"/>
                  </a:schemeClr>
                </a:solidFill>
                <a:latin typeface="Trebuchet MS" panose="020B0603020202020204" pitchFamily="34" charset="0"/>
              </a:rPr>
              <a:t>Net increase in the adoption of science-based sustainable land management practices</a:t>
            </a:r>
          </a:p>
          <a:p>
            <a:pPr marL="457200" indent="-457200">
              <a:buFont typeface="+mj-lt"/>
              <a:buAutoNum type="arabicPeriod"/>
            </a:pPr>
            <a:endParaRPr lang="en-US" sz="2400" b="1" dirty="0">
              <a:solidFill>
                <a:schemeClr val="accent2">
                  <a:lumMod val="50000"/>
                </a:schemeClr>
              </a:solidFill>
              <a:latin typeface="Trebuchet MS" panose="020B0603020202020204" pitchFamily="34" charset="0"/>
            </a:endParaRPr>
          </a:p>
          <a:p>
            <a:pPr marL="457200" indent="-457200">
              <a:buFont typeface="+mj-lt"/>
              <a:buAutoNum type="arabicPeriod"/>
            </a:pPr>
            <a:r>
              <a:rPr lang="en-US" sz="2400" b="1" dirty="0">
                <a:solidFill>
                  <a:schemeClr val="accent2">
                    <a:lumMod val="50000"/>
                  </a:schemeClr>
                </a:solidFill>
                <a:latin typeface="Trebuchet MS" panose="020B0603020202020204" pitchFamily="34" charset="0"/>
              </a:rPr>
              <a:t>Net increase in “conservation areas” on farms and company facilities</a:t>
            </a:r>
          </a:p>
          <a:p>
            <a:pPr marL="457200" indent="-457200">
              <a:buFont typeface="+mj-lt"/>
              <a:buAutoNum type="arabicPeriod"/>
            </a:pPr>
            <a:endParaRPr lang="en-US" sz="2400" b="1" dirty="0">
              <a:solidFill>
                <a:schemeClr val="accent2">
                  <a:lumMod val="50000"/>
                </a:schemeClr>
              </a:solidFill>
              <a:latin typeface="Trebuchet MS" panose="020B0603020202020204" pitchFamily="34" charset="0"/>
            </a:endParaRPr>
          </a:p>
          <a:p>
            <a:pPr marL="457200" indent="-457200">
              <a:buFont typeface="+mj-lt"/>
              <a:buAutoNum type="arabicPeriod"/>
            </a:pPr>
            <a:r>
              <a:rPr lang="en-US" sz="2400" b="1" dirty="0">
                <a:solidFill>
                  <a:schemeClr val="accent2">
                    <a:lumMod val="50000"/>
                  </a:schemeClr>
                </a:solidFill>
                <a:latin typeface="Trebuchet MS" panose="020B0603020202020204" pitchFamily="34" charset="0"/>
              </a:rPr>
              <a:t>Net decrease of deforestation, conversion, and degradation of land for cattle on farms and company facilities </a:t>
            </a:r>
          </a:p>
          <a:p>
            <a:pPr marL="457200" indent="-457200">
              <a:buFont typeface="+mj-lt"/>
              <a:buAutoNum type="arabicPeriod"/>
            </a:pPr>
            <a:endParaRPr lang="en-US" sz="2400" b="1" dirty="0">
              <a:solidFill>
                <a:schemeClr val="accent2">
                  <a:lumMod val="50000"/>
                </a:schemeClr>
              </a:solidFill>
              <a:latin typeface="Trebuchet MS" panose="020B0603020202020204" pitchFamily="34" charset="0"/>
            </a:endParaRPr>
          </a:p>
          <a:p>
            <a:pPr marL="457200" indent="-457200">
              <a:buFont typeface="+mj-lt"/>
              <a:buAutoNum type="arabicPeriod"/>
            </a:pPr>
            <a:r>
              <a:rPr lang="en-US" sz="2400" b="1" dirty="0">
                <a:solidFill>
                  <a:schemeClr val="accent2">
                    <a:lumMod val="50000"/>
                  </a:schemeClr>
                </a:solidFill>
                <a:latin typeface="Trebuchet MS" panose="020B0603020202020204" pitchFamily="34" charset="0"/>
              </a:rPr>
              <a:t>Net increase in ecosystem services and biodiversity on farms and company facilities</a:t>
            </a:r>
          </a:p>
        </p:txBody>
      </p:sp>
      <p:sp>
        <p:nvSpPr>
          <p:cNvPr id="3" name="Title 1">
            <a:extLst>
              <a:ext uri="{FF2B5EF4-FFF2-40B4-BE49-F238E27FC236}">
                <a16:creationId xmlns:a16="http://schemas.microsoft.com/office/drawing/2014/main" id="{C0D25E24-7921-45D3-B993-B4D85EB61ADD}"/>
              </a:ext>
            </a:extLst>
          </p:cNvPr>
          <p:cNvSpPr txBox="1">
            <a:spLocks/>
          </p:cNvSpPr>
          <p:nvPr/>
        </p:nvSpPr>
        <p:spPr>
          <a:xfrm>
            <a:off x="964503" y="282423"/>
            <a:ext cx="11073617"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dirty="0">
                <a:solidFill>
                  <a:srgbClr val="00859B"/>
                </a:solidFill>
                <a:latin typeface="+mn-lt"/>
              </a:rPr>
              <a:t>4 </a:t>
            </a:r>
            <a:r>
              <a:rPr lang="en-US" b="1" u="sng" dirty="0">
                <a:solidFill>
                  <a:srgbClr val="00859B"/>
                </a:solidFill>
                <a:latin typeface="+mn-lt"/>
              </a:rPr>
              <a:t>Potential</a:t>
            </a:r>
            <a:r>
              <a:rPr lang="en-US" b="1" dirty="0">
                <a:solidFill>
                  <a:srgbClr val="00859B"/>
                </a:solidFill>
                <a:latin typeface="+mn-lt"/>
              </a:rPr>
              <a:t> Results-Based Indicators </a:t>
            </a:r>
          </a:p>
          <a:p>
            <a:r>
              <a:rPr lang="en-US" sz="2000" b="1" dirty="0">
                <a:solidFill>
                  <a:srgbClr val="00859B"/>
                </a:solidFill>
                <a:latin typeface="+mn-lt"/>
              </a:rPr>
              <a:t>(big results that help indicate if we’ve met our net-positive for nature goal) </a:t>
            </a:r>
          </a:p>
        </p:txBody>
      </p:sp>
    </p:spTree>
    <p:extLst>
      <p:ext uri="{BB962C8B-B14F-4D97-AF65-F5344CB8AC3E}">
        <p14:creationId xmlns:p14="http://schemas.microsoft.com/office/powerpoint/2010/main" val="1337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5E1446-110F-4E86-BA2E-DA0CCF053FA0}"/>
              </a:ext>
            </a:extLst>
          </p:cNvPr>
          <p:cNvSpPr txBox="1"/>
          <p:nvPr/>
        </p:nvSpPr>
        <p:spPr>
          <a:xfrm>
            <a:off x="528118" y="1377829"/>
            <a:ext cx="11406429" cy="4939814"/>
          </a:xfrm>
          <a:prstGeom prst="rect">
            <a:avLst/>
          </a:prstGeom>
          <a:noFill/>
        </p:spPr>
        <p:txBody>
          <a:bodyPr wrap="square" rtlCol="0">
            <a:spAutoFit/>
          </a:bodyPr>
          <a:lstStyle/>
          <a:p>
            <a:pPr>
              <a:spcBef>
                <a:spcPts val="1200"/>
              </a:spcBef>
            </a:pPr>
            <a:r>
              <a:rPr lang="en-US" sz="2000" b="1" u="sng" dirty="0">
                <a:solidFill>
                  <a:schemeClr val="accent2">
                    <a:lumMod val="50000"/>
                  </a:schemeClr>
                </a:solidFill>
                <a:latin typeface="Trebuchet MS" panose="020B0603020202020204" pitchFamily="34" charset="0"/>
              </a:rPr>
              <a:t>1. Net increase in the adoption of science-based sustainable land management practices</a:t>
            </a:r>
            <a:endParaRPr lang="en-US" sz="2000" b="1" u="sng" dirty="0">
              <a:solidFill>
                <a:schemeClr val="accent2">
                  <a:lumMod val="50000"/>
                </a:schemeClr>
              </a:solidFill>
              <a:latin typeface="Trebuchet MS" panose="020B0603020202020204" pitchFamily="34" charset="0"/>
              <a:ea typeface="+mj-ea"/>
              <a:cs typeface="+mj-cs"/>
            </a:endParaRPr>
          </a:p>
          <a:p>
            <a:pPr marL="742950" lvl="1" indent="-28575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ea typeface="+mj-ea"/>
                <a:cs typeface="+mj-cs"/>
              </a:rPr>
              <a:t>Number (and %) of National RTs that have formally adopted guidance on how members can implement science-based sustainable land management practices</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ea typeface="+mj-ea"/>
                <a:cs typeface="+mj-cs"/>
              </a:rPr>
              <a:t>Number of events and publications by GRSB members that promote adoption of </a:t>
            </a:r>
            <a:r>
              <a:rPr lang="en-US" sz="2000" b="1" dirty="0">
                <a:solidFill>
                  <a:srgbClr val="00A8C4"/>
                </a:solidFill>
                <a:latin typeface="Trebuchet MS" panose="020B0603020202020204" pitchFamily="34" charset="0"/>
              </a:rPr>
              <a:t>science-based sustainable land management practices</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Number of farms that have adopted guidance from National RTs and implemented science-based sustainable land management practices</a:t>
            </a:r>
          </a:p>
          <a:p>
            <a:pPr marL="1257300" lvl="2" indent="-342900">
              <a:buFont typeface="Wingdings" panose="05000000000000000000" pitchFamily="2" charset="2"/>
              <a:buChar char="Ø"/>
            </a:pPr>
            <a:r>
              <a:rPr lang="en-US" sz="2000" b="1" dirty="0">
                <a:solidFill>
                  <a:srgbClr val="00A8C4"/>
                </a:solidFill>
                <a:latin typeface="Trebuchet MS" panose="020B0603020202020204" pitchFamily="34" charset="0"/>
              </a:rPr>
              <a:t>Level of implementation, if applicable</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Area of land under science-based sustainable land management practices</a:t>
            </a:r>
          </a:p>
          <a:p>
            <a:pPr marL="1257300" lvl="2" indent="-342900">
              <a:buFont typeface="Wingdings" panose="05000000000000000000" pitchFamily="2" charset="2"/>
              <a:buChar char="Ø"/>
            </a:pPr>
            <a:r>
              <a:rPr lang="en-US" sz="2000" b="1" dirty="0">
                <a:solidFill>
                  <a:srgbClr val="00A8C4"/>
                </a:solidFill>
                <a:latin typeface="Trebuchet MS" panose="020B0603020202020204" pitchFamily="34" charset="0"/>
              </a:rPr>
              <a:t>Level of implementation, if applicable</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Quantity of beef produced under science-based sustainable land management practices</a:t>
            </a:r>
          </a:p>
          <a:p>
            <a:pPr marL="1257300" lvl="2" indent="-342900">
              <a:buFont typeface="Wingdings" panose="05000000000000000000" pitchFamily="2" charset="2"/>
              <a:buChar char="Ø"/>
            </a:pPr>
            <a:r>
              <a:rPr lang="en-US" sz="2000" b="1" dirty="0">
                <a:solidFill>
                  <a:srgbClr val="00A8C4"/>
                </a:solidFill>
                <a:latin typeface="Trebuchet MS" panose="020B0603020202020204" pitchFamily="34" charset="0"/>
              </a:rPr>
              <a:t>Level of implementation, if applicable</a:t>
            </a:r>
          </a:p>
        </p:txBody>
      </p:sp>
      <p:sp>
        <p:nvSpPr>
          <p:cNvPr id="3" name="Title 1">
            <a:extLst>
              <a:ext uri="{FF2B5EF4-FFF2-40B4-BE49-F238E27FC236}">
                <a16:creationId xmlns:a16="http://schemas.microsoft.com/office/drawing/2014/main" id="{C0D25E24-7921-45D3-B993-B4D85EB61ADD}"/>
              </a:ext>
            </a:extLst>
          </p:cNvPr>
          <p:cNvSpPr txBox="1">
            <a:spLocks/>
          </p:cNvSpPr>
          <p:nvPr/>
        </p:nvSpPr>
        <p:spPr>
          <a:xfrm>
            <a:off x="528118" y="295541"/>
            <a:ext cx="10283505" cy="133794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u="sng" dirty="0">
                <a:solidFill>
                  <a:srgbClr val="00859B"/>
                </a:solidFill>
              </a:rPr>
              <a:t>Potential</a:t>
            </a:r>
            <a:r>
              <a:rPr lang="en-US" sz="3200" b="1" dirty="0">
                <a:solidFill>
                  <a:srgbClr val="00859B"/>
                </a:solidFill>
              </a:rPr>
              <a:t> Metrics for the Results-Based Indicators</a:t>
            </a:r>
          </a:p>
          <a:p>
            <a:r>
              <a:rPr lang="en-US" sz="2400" b="1" dirty="0">
                <a:solidFill>
                  <a:srgbClr val="00859B"/>
                </a:solidFill>
              </a:rPr>
              <a:t>that the GRSB network can track over time to demonstrate progress</a:t>
            </a:r>
          </a:p>
        </p:txBody>
      </p:sp>
    </p:spTree>
    <p:extLst>
      <p:ext uri="{BB962C8B-B14F-4D97-AF65-F5344CB8AC3E}">
        <p14:creationId xmlns:p14="http://schemas.microsoft.com/office/powerpoint/2010/main" val="2823024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5E1446-110F-4E86-BA2E-DA0CCF053FA0}"/>
              </a:ext>
            </a:extLst>
          </p:cNvPr>
          <p:cNvSpPr txBox="1"/>
          <p:nvPr/>
        </p:nvSpPr>
        <p:spPr>
          <a:xfrm>
            <a:off x="528118" y="1377829"/>
            <a:ext cx="11387362" cy="4093428"/>
          </a:xfrm>
          <a:prstGeom prst="rect">
            <a:avLst/>
          </a:prstGeom>
          <a:noFill/>
        </p:spPr>
        <p:txBody>
          <a:bodyPr wrap="square" rtlCol="0">
            <a:spAutoFit/>
          </a:bodyPr>
          <a:lstStyle/>
          <a:p>
            <a:pPr>
              <a:spcBef>
                <a:spcPts val="1200"/>
              </a:spcBef>
            </a:pPr>
            <a:r>
              <a:rPr lang="en-US" sz="2000" b="1" u="sng" dirty="0">
                <a:solidFill>
                  <a:schemeClr val="accent2">
                    <a:lumMod val="50000"/>
                  </a:schemeClr>
                </a:solidFill>
                <a:latin typeface="Trebuchet MS" panose="020B0603020202020204" pitchFamily="34" charset="0"/>
              </a:rPr>
              <a:t>2. Net increase in “conservation areas” on farms and company facilities</a:t>
            </a:r>
            <a:endParaRPr lang="en-US" sz="2000" b="1" u="sng" dirty="0">
              <a:solidFill>
                <a:schemeClr val="accent2">
                  <a:lumMod val="50000"/>
                </a:schemeClr>
              </a:solidFill>
              <a:latin typeface="Trebuchet MS" panose="020B0603020202020204" pitchFamily="34" charset="0"/>
              <a:ea typeface="+mj-ea"/>
              <a:cs typeface="+mj-cs"/>
            </a:endParaRPr>
          </a:p>
          <a:p>
            <a:pPr marL="742950" lvl="1" indent="-28575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ea typeface="+mj-ea"/>
                <a:cs typeface="+mj-cs"/>
              </a:rPr>
              <a:t>Number (and %) of members (GRSB + National RTs) that promote the presence of “conservation [or protected] areas,” as defined as by the </a:t>
            </a:r>
            <a:r>
              <a:rPr lang="en-US" sz="2000" b="1" dirty="0">
                <a:solidFill>
                  <a:srgbClr val="00A8C4"/>
                </a:solidFill>
                <a:latin typeface="Trebuchet MS" panose="020B0603020202020204" pitchFamily="34" charset="0"/>
                <a:ea typeface="+mj-ea"/>
                <a:cs typeface="+mj-cs"/>
                <a:hlinkClick r:id="rId2"/>
              </a:rPr>
              <a:t>IUCN</a:t>
            </a:r>
            <a:r>
              <a:rPr lang="en-US" sz="2000" b="1" dirty="0">
                <a:solidFill>
                  <a:srgbClr val="00A8C4"/>
                </a:solidFill>
                <a:latin typeface="Trebuchet MS" panose="020B0603020202020204" pitchFamily="34" charset="0"/>
                <a:ea typeface="+mj-ea"/>
                <a:cs typeface="+mj-cs"/>
              </a:rPr>
              <a:t> (</a:t>
            </a:r>
            <a:r>
              <a:rPr lang="en-US" sz="2000" b="1" i="1" dirty="0">
                <a:solidFill>
                  <a:srgbClr val="00A8C4"/>
                </a:solidFill>
                <a:latin typeface="Trebuchet MS" panose="020B0603020202020204" pitchFamily="34" charset="0"/>
                <a:ea typeface="+mj-ea"/>
                <a:cs typeface="+mj-cs"/>
              </a:rPr>
              <a:t>clearly defined geographical space, </a:t>
            </a:r>
            <a:r>
              <a:rPr lang="en-US" sz="2000" b="1" i="1" dirty="0" err="1">
                <a:solidFill>
                  <a:srgbClr val="00A8C4"/>
                </a:solidFill>
                <a:latin typeface="Trebuchet MS" panose="020B0603020202020204" pitchFamily="34" charset="0"/>
                <a:ea typeface="+mj-ea"/>
                <a:cs typeface="+mj-cs"/>
              </a:rPr>
              <a:t>recognised</a:t>
            </a:r>
            <a:r>
              <a:rPr lang="en-US" sz="2000" b="1" i="1" dirty="0">
                <a:solidFill>
                  <a:srgbClr val="00A8C4"/>
                </a:solidFill>
                <a:latin typeface="Trebuchet MS" panose="020B0603020202020204" pitchFamily="34" charset="0"/>
                <a:ea typeface="+mj-ea"/>
                <a:cs typeface="+mj-cs"/>
              </a:rPr>
              <a:t>, dedicated and managed, through legal or other effective means, to achieve the long term conservation of nature with associated ecosystem services and cultural values) </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Number of farms and company facilities that have implemented conservation areas</a:t>
            </a:r>
          </a:p>
          <a:p>
            <a:pPr marL="1257300" lvl="2" indent="-342900">
              <a:buFont typeface="Wingdings" panose="05000000000000000000" pitchFamily="2" charset="2"/>
              <a:buChar char="Ø"/>
            </a:pPr>
            <a:r>
              <a:rPr lang="en-US" sz="2000" b="1" dirty="0">
                <a:solidFill>
                  <a:srgbClr val="00A8C4"/>
                </a:solidFill>
                <a:latin typeface="Trebuchet MS" panose="020B0603020202020204" pitchFamily="34" charset="0"/>
              </a:rPr>
              <a:t>Level of implementation, if applicable</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Area of land considered conservation areas</a:t>
            </a:r>
          </a:p>
          <a:p>
            <a:pPr marL="800100" lvl="1" indent="-342900">
              <a:spcBef>
                <a:spcPts val="1800"/>
              </a:spcBef>
              <a:buFont typeface="Wingdings" panose="05000000000000000000" pitchFamily="2" charset="2"/>
              <a:buChar char="Ø"/>
            </a:pPr>
            <a:r>
              <a:rPr lang="en-US" sz="2000" b="1" dirty="0">
                <a:solidFill>
                  <a:srgbClr val="00A8C4"/>
                </a:solidFill>
                <a:latin typeface="Trebuchet MS" panose="020B0603020202020204" pitchFamily="34" charset="0"/>
              </a:rPr>
              <a:t>Area of land considered conservation areas </a:t>
            </a:r>
            <a:r>
              <a:rPr lang="en-US" sz="2000" b="1" u="sng" dirty="0">
                <a:solidFill>
                  <a:srgbClr val="00A8C4"/>
                </a:solidFill>
                <a:latin typeface="Trebuchet MS" panose="020B0603020202020204" pitchFamily="34" charset="0"/>
              </a:rPr>
              <a:t>above</a:t>
            </a:r>
            <a:r>
              <a:rPr lang="en-US" sz="2000" b="1" dirty="0">
                <a:solidFill>
                  <a:srgbClr val="00A8C4"/>
                </a:solidFill>
                <a:latin typeface="Trebuchet MS" panose="020B0603020202020204" pitchFamily="34" charset="0"/>
              </a:rPr>
              <a:t> legal requirements </a:t>
            </a:r>
          </a:p>
        </p:txBody>
      </p:sp>
      <p:sp>
        <p:nvSpPr>
          <p:cNvPr id="3" name="Title 1">
            <a:extLst>
              <a:ext uri="{FF2B5EF4-FFF2-40B4-BE49-F238E27FC236}">
                <a16:creationId xmlns:a16="http://schemas.microsoft.com/office/drawing/2014/main" id="{C0D25E24-7921-45D3-B993-B4D85EB61ADD}"/>
              </a:ext>
            </a:extLst>
          </p:cNvPr>
          <p:cNvSpPr txBox="1">
            <a:spLocks/>
          </p:cNvSpPr>
          <p:nvPr/>
        </p:nvSpPr>
        <p:spPr>
          <a:xfrm>
            <a:off x="528118" y="295541"/>
            <a:ext cx="10283505" cy="133794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u="sng" dirty="0">
                <a:solidFill>
                  <a:srgbClr val="00859B"/>
                </a:solidFill>
              </a:rPr>
              <a:t>Potential</a:t>
            </a:r>
            <a:r>
              <a:rPr lang="en-US" sz="3200" b="1" dirty="0">
                <a:solidFill>
                  <a:srgbClr val="00859B"/>
                </a:solidFill>
              </a:rPr>
              <a:t> Metrics for the Results-Based Indicators</a:t>
            </a:r>
          </a:p>
          <a:p>
            <a:r>
              <a:rPr lang="en-US" sz="2400" b="1" dirty="0">
                <a:solidFill>
                  <a:srgbClr val="00859B"/>
                </a:solidFill>
              </a:rPr>
              <a:t>that the GRSB network can track over time to demonstrate progress</a:t>
            </a:r>
          </a:p>
        </p:txBody>
      </p:sp>
    </p:spTree>
    <p:extLst>
      <p:ext uri="{BB962C8B-B14F-4D97-AF65-F5344CB8AC3E}">
        <p14:creationId xmlns:p14="http://schemas.microsoft.com/office/powerpoint/2010/main" val="1308421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5E1446-110F-4E86-BA2E-DA0CCF053FA0}"/>
              </a:ext>
            </a:extLst>
          </p:cNvPr>
          <p:cNvSpPr txBox="1"/>
          <p:nvPr/>
        </p:nvSpPr>
        <p:spPr>
          <a:xfrm>
            <a:off x="528118" y="1377829"/>
            <a:ext cx="11387362" cy="707886"/>
          </a:xfrm>
          <a:prstGeom prst="rect">
            <a:avLst/>
          </a:prstGeom>
          <a:noFill/>
        </p:spPr>
        <p:txBody>
          <a:bodyPr wrap="square" rtlCol="0">
            <a:spAutoFit/>
          </a:bodyPr>
          <a:lstStyle/>
          <a:p>
            <a:pPr>
              <a:spcBef>
                <a:spcPts val="1200"/>
              </a:spcBef>
            </a:pPr>
            <a:r>
              <a:rPr lang="en-US" sz="2000" b="1" u="sng" dirty="0">
                <a:solidFill>
                  <a:schemeClr val="accent2">
                    <a:lumMod val="50000"/>
                  </a:schemeClr>
                </a:solidFill>
                <a:latin typeface="Trebuchet MS" panose="020B0603020202020204" pitchFamily="34" charset="0"/>
              </a:rPr>
              <a:t>3. Net decrease of deforestation, conversion, and degradation of land for cattle on farms and company facilities </a:t>
            </a:r>
          </a:p>
        </p:txBody>
      </p:sp>
      <p:sp>
        <p:nvSpPr>
          <p:cNvPr id="3" name="Title 1">
            <a:extLst>
              <a:ext uri="{FF2B5EF4-FFF2-40B4-BE49-F238E27FC236}">
                <a16:creationId xmlns:a16="http://schemas.microsoft.com/office/drawing/2014/main" id="{C0D25E24-7921-45D3-B993-B4D85EB61ADD}"/>
              </a:ext>
            </a:extLst>
          </p:cNvPr>
          <p:cNvSpPr txBox="1">
            <a:spLocks/>
          </p:cNvSpPr>
          <p:nvPr/>
        </p:nvSpPr>
        <p:spPr>
          <a:xfrm>
            <a:off x="528118" y="295541"/>
            <a:ext cx="10283505" cy="133794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b="1" u="sng" dirty="0">
                <a:solidFill>
                  <a:srgbClr val="00859B"/>
                </a:solidFill>
              </a:rPr>
              <a:t>Potential</a:t>
            </a:r>
            <a:r>
              <a:rPr lang="en-US" sz="3200" b="1" dirty="0">
                <a:solidFill>
                  <a:srgbClr val="00859B"/>
                </a:solidFill>
              </a:rPr>
              <a:t> Metrics for the Results-Based Indicators</a:t>
            </a:r>
          </a:p>
          <a:p>
            <a:r>
              <a:rPr lang="en-US" sz="2400" b="1" dirty="0">
                <a:solidFill>
                  <a:srgbClr val="00859B"/>
                </a:solidFill>
              </a:rPr>
              <a:t>that the GRSB network can track over time to demonstrate progress</a:t>
            </a:r>
          </a:p>
        </p:txBody>
      </p:sp>
      <p:sp>
        <p:nvSpPr>
          <p:cNvPr id="4" name="Rectangle 3">
            <a:extLst>
              <a:ext uri="{FF2B5EF4-FFF2-40B4-BE49-F238E27FC236}">
                <a16:creationId xmlns:a16="http://schemas.microsoft.com/office/drawing/2014/main" id="{1B8AA575-EAC2-4A91-97FC-69960092FB18}"/>
              </a:ext>
            </a:extLst>
          </p:cNvPr>
          <p:cNvSpPr/>
          <p:nvPr/>
        </p:nvSpPr>
        <p:spPr>
          <a:xfrm>
            <a:off x="423511" y="2268505"/>
            <a:ext cx="11387362" cy="4462760"/>
          </a:xfrm>
          <a:prstGeom prst="rect">
            <a:avLst/>
          </a:prstGeom>
        </p:spPr>
        <p:txBody>
          <a:bodyPr wrap="square">
            <a:spAutoFit/>
          </a:bodyPr>
          <a:lstStyle/>
          <a:p>
            <a:pPr marL="742950" lvl="1" indent="-285750">
              <a:spcBef>
                <a:spcPts val="1800"/>
              </a:spcBef>
              <a:buFont typeface="Wingdings" panose="05000000000000000000" pitchFamily="2" charset="2"/>
              <a:buChar char="Ø"/>
            </a:pPr>
            <a:r>
              <a:rPr lang="en-US" sz="1600" b="1" dirty="0">
                <a:solidFill>
                  <a:srgbClr val="00A8C4"/>
                </a:solidFill>
                <a:latin typeface="Trebuchet MS" panose="020B0603020202020204" pitchFamily="34" charset="0"/>
              </a:rPr>
              <a:t>Number (and %) of GRSB members that actively support a decrease in deforestation, conversion, and land degradation through providing technical assistance, lower cost-inputs (such as access to traceability tools), financial incentives (including financing terms), and enhanced market access to 1) producers that legally can deforest but choose not to do so and 2) producers who are restoring degraded pastures</a:t>
            </a:r>
          </a:p>
          <a:p>
            <a:pPr marL="1200150" lvl="2" indent="-285750">
              <a:buFont typeface="Wingdings" panose="05000000000000000000" pitchFamily="2" charset="2"/>
              <a:buChar char="Ø"/>
            </a:pPr>
            <a:r>
              <a:rPr lang="en-US" sz="1600" b="1" dirty="0">
                <a:solidFill>
                  <a:srgbClr val="00A8C4"/>
                </a:solidFill>
                <a:latin typeface="Trebuchet MS" panose="020B0603020202020204" pitchFamily="34" charset="0"/>
              </a:rPr>
              <a:t>Number of producers supported and engaged through these actions</a:t>
            </a:r>
          </a:p>
          <a:p>
            <a:pPr marL="800100" lvl="1" indent="-342900">
              <a:spcBef>
                <a:spcPts val="1800"/>
              </a:spcBef>
              <a:buFont typeface="Wingdings" panose="05000000000000000000" pitchFamily="2" charset="2"/>
              <a:buChar char="Ø"/>
            </a:pPr>
            <a:r>
              <a:rPr lang="en-US" sz="1600" b="1" dirty="0">
                <a:solidFill>
                  <a:srgbClr val="00A8C4"/>
                </a:solidFill>
                <a:latin typeface="Trebuchet MS" panose="020B0603020202020204" pitchFamily="34" charset="0"/>
              </a:rPr>
              <a:t>Number (and %) of GRSB members using (or requesting use of) traceability tools to guide procurement and financing decisions</a:t>
            </a:r>
          </a:p>
          <a:p>
            <a:pPr marL="800100" lvl="1" indent="-342900">
              <a:spcBef>
                <a:spcPts val="1800"/>
              </a:spcBef>
              <a:buFont typeface="Wingdings" panose="05000000000000000000" pitchFamily="2" charset="2"/>
              <a:buChar char="Ø"/>
            </a:pPr>
            <a:r>
              <a:rPr lang="en-US" sz="1600" b="1" dirty="0">
                <a:solidFill>
                  <a:srgbClr val="00A8C4"/>
                </a:solidFill>
                <a:latin typeface="Trebuchet MS" panose="020B0603020202020204" pitchFamily="34" charset="0"/>
              </a:rPr>
              <a:t>Number (and %) of GRSB members employing (or requesting) third-party audits</a:t>
            </a:r>
          </a:p>
          <a:p>
            <a:pPr marL="800100" lvl="1" indent="-342900">
              <a:spcBef>
                <a:spcPts val="1800"/>
              </a:spcBef>
              <a:buFont typeface="Wingdings" panose="05000000000000000000" pitchFamily="2" charset="2"/>
              <a:buChar char="Ø"/>
            </a:pPr>
            <a:r>
              <a:rPr lang="en-US" sz="1600" b="1" dirty="0">
                <a:solidFill>
                  <a:srgbClr val="00A8C4"/>
                </a:solidFill>
                <a:latin typeface="Trebuchet MS" panose="020B0603020202020204" pitchFamily="34" charset="0"/>
              </a:rPr>
              <a:t>Quantity of beef recognized by third-party audits as deforestation and conversion free (increasing percentages of total quantity of beef from each country)</a:t>
            </a:r>
          </a:p>
          <a:p>
            <a:pPr marL="800100" lvl="1" indent="-342900">
              <a:spcBef>
                <a:spcPts val="1800"/>
              </a:spcBef>
              <a:buFont typeface="Wingdings" panose="05000000000000000000" pitchFamily="2" charset="2"/>
              <a:buChar char="Ø"/>
            </a:pPr>
            <a:r>
              <a:rPr lang="en-US" sz="1600" b="1" dirty="0">
                <a:solidFill>
                  <a:srgbClr val="00A8C4"/>
                </a:solidFill>
                <a:latin typeface="Trebuchet MS" panose="020B0603020202020204" pitchFamily="34" charset="0"/>
              </a:rPr>
              <a:t>Area of land under restoration and rehabilitation practices, as aligned with best practices from the IUCN, and related to science-based land management practices</a:t>
            </a:r>
          </a:p>
          <a:p>
            <a:pPr marL="1257300" lvl="2" indent="-342900">
              <a:buFont typeface="Wingdings" panose="05000000000000000000" pitchFamily="2" charset="2"/>
              <a:buChar char="Ø"/>
            </a:pPr>
            <a:r>
              <a:rPr lang="en-US" sz="1600" b="1" dirty="0">
                <a:solidFill>
                  <a:srgbClr val="00A8C4"/>
                </a:solidFill>
                <a:latin typeface="Trebuchet MS" panose="020B0603020202020204" pitchFamily="34" charset="0"/>
              </a:rPr>
              <a:t>Number of projects supported by GRSB members</a:t>
            </a:r>
          </a:p>
          <a:p>
            <a:pPr marL="1257300" lvl="2" indent="-342900">
              <a:buFont typeface="Wingdings" panose="05000000000000000000" pitchFamily="2" charset="2"/>
              <a:buChar char="Ø"/>
            </a:pPr>
            <a:r>
              <a:rPr lang="en-US" sz="1600" b="1" dirty="0">
                <a:solidFill>
                  <a:srgbClr val="00A8C4"/>
                </a:solidFill>
                <a:latin typeface="Trebuchet MS" panose="020B0603020202020204" pitchFamily="34" charset="0"/>
              </a:rPr>
              <a:t>Number of producers engaged</a:t>
            </a:r>
          </a:p>
        </p:txBody>
      </p:sp>
    </p:spTree>
    <p:extLst>
      <p:ext uri="{BB962C8B-B14F-4D97-AF65-F5344CB8AC3E}">
        <p14:creationId xmlns:p14="http://schemas.microsoft.com/office/powerpoint/2010/main" val="247573862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8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9867</TotalTime>
  <Words>1020</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11</vt:i4>
      </vt:variant>
    </vt:vector>
  </HeadingPairs>
  <TitlesOfParts>
    <vt:vector size="22" baseType="lpstr">
      <vt:lpstr>Arial</vt:lpstr>
      <vt:lpstr>Calibri</vt:lpstr>
      <vt:lpstr>Calibri Light</vt:lpstr>
      <vt:lpstr>Serifa Std 55 Roman</vt:lpstr>
      <vt:lpstr>Trebuchet MS</vt:lpstr>
      <vt:lpstr>Tw Cen MT</vt:lpstr>
      <vt:lpstr>Tw Cen MT Condensed</vt:lpstr>
      <vt:lpstr>Wingdings</vt:lpstr>
      <vt:lpstr>Wingdings 3</vt:lpstr>
      <vt:lpstr>8_Custom Design</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Stuart</dc:creator>
  <cp:lastModifiedBy>Hillary Fenrich</cp:lastModifiedBy>
  <cp:revision>147</cp:revision>
  <dcterms:created xsi:type="dcterms:W3CDTF">2020-11-13T16:14:31Z</dcterms:created>
  <dcterms:modified xsi:type="dcterms:W3CDTF">2022-04-05T04:20:16Z</dcterms:modified>
</cp:coreProperties>
</file>