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1338" r:id="rId2"/>
    <p:sldId id="1340" r:id="rId3"/>
    <p:sldId id="1342" r:id="rId4"/>
    <p:sldId id="1343" r:id="rId5"/>
    <p:sldId id="1348" r:id="rId6"/>
    <p:sldId id="1346" r:id="rId7"/>
    <p:sldId id="1349" r:id="rId8"/>
    <p:sldId id="1350" r:id="rId9"/>
    <p:sldId id="135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3FCDF6-8EDD-4B6A-9CB0-71AC94EEBF28}" v="1" dt="2022-04-11T14:43:02.2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68" autoAdjust="0"/>
    <p:restoredTop sz="92577" autoAdjust="0"/>
  </p:normalViewPr>
  <p:slideViewPr>
    <p:cSldViewPr snapToGrid="0">
      <p:cViewPr varScale="1">
        <p:scale>
          <a:sx n="59" d="100"/>
          <a:sy n="59" d="100"/>
        </p:scale>
        <p:origin x="120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ll, Courtney" userId="600a90dd-bd7b-45e7-bd5d-8d6b39344bea" providerId="ADAL" clId="{933FCDF6-8EDD-4B6A-9CB0-71AC94EEBF28}"/>
    <pc:docChg chg="modSld">
      <pc:chgData name="Hall, Courtney" userId="600a90dd-bd7b-45e7-bd5d-8d6b39344bea" providerId="ADAL" clId="{933FCDF6-8EDD-4B6A-9CB0-71AC94EEBF28}" dt="2022-04-11T14:44:17.350" v="15" actId="20577"/>
      <pc:docMkLst>
        <pc:docMk/>
      </pc:docMkLst>
      <pc:sldChg chg="modNotesTx">
        <pc:chgData name="Hall, Courtney" userId="600a90dd-bd7b-45e7-bd5d-8d6b39344bea" providerId="ADAL" clId="{933FCDF6-8EDD-4B6A-9CB0-71AC94EEBF28}" dt="2022-04-11T14:43:37.379" v="1" actId="6549"/>
        <pc:sldMkLst>
          <pc:docMk/>
          <pc:sldMk cId="610328593" sldId="1346"/>
        </pc:sldMkLst>
      </pc:sldChg>
      <pc:sldChg chg="modAnim">
        <pc:chgData name="Hall, Courtney" userId="600a90dd-bd7b-45e7-bd5d-8d6b39344bea" providerId="ADAL" clId="{933FCDF6-8EDD-4B6A-9CB0-71AC94EEBF28}" dt="2022-04-11T14:43:02.294" v="0"/>
        <pc:sldMkLst>
          <pc:docMk/>
          <pc:sldMk cId="2682738506" sldId="1348"/>
        </pc:sldMkLst>
      </pc:sldChg>
      <pc:sldChg chg="modSp mod">
        <pc:chgData name="Hall, Courtney" userId="600a90dd-bd7b-45e7-bd5d-8d6b39344bea" providerId="ADAL" clId="{933FCDF6-8EDD-4B6A-9CB0-71AC94EEBF28}" dt="2022-04-11T14:44:17.350" v="15" actId="20577"/>
        <pc:sldMkLst>
          <pc:docMk/>
          <pc:sldMk cId="2814112382" sldId="1349"/>
        </pc:sldMkLst>
        <pc:spChg chg="mod">
          <ac:chgData name="Hall, Courtney" userId="600a90dd-bd7b-45e7-bd5d-8d6b39344bea" providerId="ADAL" clId="{933FCDF6-8EDD-4B6A-9CB0-71AC94EEBF28}" dt="2022-04-11T14:44:17.350" v="15" actId="20577"/>
          <ac:spMkLst>
            <pc:docMk/>
            <pc:sldMk cId="2814112382" sldId="1349"/>
            <ac:spMk id="6" creationId="{EEB8AB2C-EAE8-41A5-8AE2-184184A58EA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0A4AD-9F12-491A-8378-0DC4DF20C6BC}" type="datetimeFigureOut">
              <a:rPr lang="en-CA" smtClean="0"/>
              <a:t>2022-04-11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AE973-53C4-4AFF-8721-C3BF4DA5A76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917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CAE973-53C4-4AFF-8721-C3BF4DA5A760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9188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sb.ca/" TargetMode="Externa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864647-5741-2548-AC33-31BF27F89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DATE</a:t>
            </a:r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037107-1FF9-BB43-AD6B-DEA5A5FD4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ED4C5-F163-644F-BEA4-F0B2F974F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46D7-1922-D849-8F59-1EA47E3C5F61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6" name="Picture 5" descr="A group of cattle standing on top of a grass covered field&#10;&#10;Description automatically generated">
            <a:extLst>
              <a:ext uri="{FF2B5EF4-FFF2-40B4-BE49-F238E27FC236}">
                <a16:creationId xmlns:a16="http://schemas.microsoft.com/office/drawing/2014/main" id="{BB7F9AF4-8D8B-AF4D-9CC4-ED6CDF95C08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71502" y="-566428"/>
            <a:ext cx="14221652" cy="296270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2D8E0D0-8C5F-9A4B-94A2-4DEF548D1058}"/>
              </a:ext>
            </a:extLst>
          </p:cNvPr>
          <p:cNvSpPr txBox="1"/>
          <p:nvPr userDrawn="1"/>
        </p:nvSpPr>
        <p:spPr>
          <a:xfrm>
            <a:off x="2" y="859503"/>
            <a:ext cx="12191999" cy="1569469"/>
          </a:xfrm>
          <a:prstGeom prst="rect">
            <a:avLst/>
          </a:prstGeom>
          <a:gradFill>
            <a:gsLst>
              <a:gs pos="24000">
                <a:schemeClr val="bg1">
                  <a:lumMod val="92000"/>
                  <a:lumOff val="8000"/>
                  <a:alpha val="0"/>
                </a:schemeClr>
              </a:gs>
              <a:gs pos="48000">
                <a:schemeClr val="accent5">
                  <a:lumMod val="20000"/>
                  <a:lumOff val="80000"/>
                  <a:alpha val="41000"/>
                </a:schemeClr>
              </a:gs>
              <a:gs pos="100000">
                <a:schemeClr val="bg1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CA" sz="3733" b="1" dirty="0">
                <a:solidFill>
                  <a:schemeClr val="bg1"/>
                </a:solidFill>
              </a:rPr>
              <a:t>SUSTAINABLE BEEF: </a:t>
            </a:r>
            <a:br>
              <a:rPr lang="en-CA" sz="3733" b="1" dirty="0"/>
            </a:br>
            <a:r>
              <a:rPr lang="en-CA" sz="2933" dirty="0">
                <a:latin typeface="Helvetica Neue Light"/>
                <a:cs typeface="Helvetica Neue Light"/>
              </a:rPr>
              <a:t>a socially responsible, environmentally sound and economically viable product that prioritizes the </a:t>
            </a:r>
            <a:r>
              <a:rPr lang="en-CA" sz="2933" b="1" dirty="0">
                <a:latin typeface="Helvetica Neue"/>
                <a:cs typeface="Helvetica Neue"/>
              </a:rPr>
              <a:t>Planet, People</a:t>
            </a:r>
            <a:r>
              <a:rPr lang="en-CA" sz="2933" dirty="0">
                <a:latin typeface="Helvetica Neue Light"/>
                <a:cs typeface="Helvetica Neue Light"/>
              </a:rPr>
              <a:t>, </a:t>
            </a:r>
            <a:r>
              <a:rPr lang="en-CA" sz="2933" b="1" dirty="0">
                <a:latin typeface="Helvetica Neue"/>
                <a:cs typeface="Helvetica Neue"/>
              </a:rPr>
              <a:t>Animals</a:t>
            </a:r>
            <a:r>
              <a:rPr lang="en-CA" sz="2933" dirty="0">
                <a:latin typeface="Helvetica Neue Light"/>
                <a:cs typeface="Helvetica Neue Light"/>
              </a:rPr>
              <a:t> &amp; </a:t>
            </a:r>
            <a:r>
              <a:rPr lang="en-CA" sz="2933" b="1" dirty="0">
                <a:latin typeface="Helvetica Neue"/>
                <a:cs typeface="Helvetica Neue"/>
              </a:rPr>
              <a:t>Progress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FABFBF-18DC-9245-BB4E-917C55A56E05}"/>
              </a:ext>
            </a:extLst>
          </p:cNvPr>
          <p:cNvSpPr/>
          <p:nvPr userDrawn="1"/>
        </p:nvSpPr>
        <p:spPr>
          <a:xfrm>
            <a:off x="1" y="4316124"/>
            <a:ext cx="10340511" cy="1769851"/>
          </a:xfrm>
          <a:prstGeom prst="rect">
            <a:avLst/>
          </a:prstGeom>
          <a:solidFill>
            <a:schemeClr val="tx2">
              <a:lumMod val="10000"/>
              <a:lumOff val="9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AB61521-3C01-8D41-A980-7C78A63B7F29}"/>
              </a:ext>
            </a:extLst>
          </p:cNvPr>
          <p:cNvSpPr/>
          <p:nvPr userDrawn="1"/>
        </p:nvSpPr>
        <p:spPr>
          <a:xfrm>
            <a:off x="0" y="4316123"/>
            <a:ext cx="12192000" cy="19307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82229A6-BF03-4144-8F75-83D7188086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3713858"/>
            <a:ext cx="12191999" cy="314414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7FD9C64-0DEB-3241-A542-FF9E916B3D95}"/>
              </a:ext>
            </a:extLst>
          </p:cNvPr>
          <p:cNvSpPr txBox="1"/>
          <p:nvPr userDrawn="1"/>
        </p:nvSpPr>
        <p:spPr>
          <a:xfrm>
            <a:off x="4649877" y="3007385"/>
            <a:ext cx="2832827" cy="6667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733" dirty="0">
                <a:solidFill>
                  <a:srgbClr val="8FB17A"/>
                </a:solidFill>
              </a:rPr>
              <a:t>PRINCIPLES</a:t>
            </a:r>
          </a:p>
        </p:txBody>
      </p:sp>
    </p:spTree>
    <p:extLst>
      <p:ext uri="{BB962C8B-B14F-4D97-AF65-F5344CB8AC3E}">
        <p14:creationId xmlns:p14="http://schemas.microsoft.com/office/powerpoint/2010/main" val="167246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DATE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46D7-1922-D849-8F59-1EA47E3C5F6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22271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DATE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46D7-1922-D849-8F59-1EA47E3C5F6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57094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6E1314-2E4D-E147-99C4-4748C797E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DATE</a:t>
            </a:r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5D6CA2-CB28-4A43-AAAB-36BFFCF42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366CB3-1415-B746-BC80-8F7181225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46D7-1922-D849-8F59-1EA47E3C5F61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6568E41-E101-5D4D-9180-6D70A23181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80039" y="-274653"/>
            <a:ext cx="12952249" cy="370773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CB87884C-740A-4543-A825-57D531CC6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984" y="4625733"/>
            <a:ext cx="10972800" cy="1143000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spcBef>
                <a:spcPts val="1600"/>
              </a:spcBef>
              <a:spcAft>
                <a:spcPts val="1600"/>
              </a:spcAft>
              <a:defRPr/>
            </a:lvl1pPr>
          </a:lstStyle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733">
                <a:latin typeface="Helvetica Neue" panose="02000503000000020004" pitchFamily="2" charset="0"/>
                <a:hlinkClick r:id="rId3"/>
              </a:rPr>
              <a:t>Click to edit Master title style</a:t>
            </a:r>
            <a:endParaRPr lang="en-US" sz="3733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2A200-2617-E04D-8D36-091145684A19}"/>
              </a:ext>
            </a:extLst>
          </p:cNvPr>
          <p:cNvSpPr txBox="1"/>
          <p:nvPr userDrawn="1"/>
        </p:nvSpPr>
        <p:spPr>
          <a:xfrm>
            <a:off x="3211303" y="1562120"/>
            <a:ext cx="50462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8000" dirty="0">
                <a:solidFill>
                  <a:schemeClr val="bg1"/>
                </a:solidFill>
              </a:rPr>
              <a:t>Thank you</a:t>
            </a:r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D7701B4C-8455-6F4A-914B-B87E73D80105}"/>
              </a:ext>
            </a:extLst>
          </p:cNvPr>
          <p:cNvSpPr txBox="1">
            <a:spLocks/>
          </p:cNvSpPr>
          <p:nvPr userDrawn="1"/>
        </p:nvSpPr>
        <p:spPr>
          <a:xfrm>
            <a:off x="11269522" y="6366888"/>
            <a:ext cx="861124" cy="442029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E9746D7-1922-D849-8F59-1EA47E3C5F61}" type="slidenum">
              <a:rPr lang="en-CA" sz="1600" smtClean="0">
                <a:latin typeface="Rockwell"/>
              </a:rPr>
              <a:pPr/>
              <a:t>‹#›</a:t>
            </a:fld>
            <a:endParaRPr lang="en-CA" sz="1600" dirty="0">
              <a:latin typeface="Rockwell"/>
            </a:endParaRPr>
          </a:p>
        </p:txBody>
      </p:sp>
      <p:pic>
        <p:nvPicPr>
          <p:cNvPr id="10" name="Graphic 9" descr="Email">
            <a:extLst>
              <a:ext uri="{FF2B5EF4-FFF2-40B4-BE49-F238E27FC236}">
                <a16:creationId xmlns:a16="http://schemas.microsoft.com/office/drawing/2014/main" id="{AA29B6BF-4D7B-0646-9CB7-777CE171FD0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80825" y="523533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18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B4359-93E2-A240-AE5A-BFEF1498C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C7FA27-41F7-054E-BEE2-127A8BA26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DATE</a:t>
            </a:r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F60DBC-E614-3142-86FC-2D04B1E81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EEBDF3-8F64-9143-BEA7-B912D9EC1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46D7-1922-D849-8F59-1EA47E3C5F6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98333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DATE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46D7-1922-D849-8F59-1EA47E3C5F6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76671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1EE2E-310C-884A-A3F9-207B92E47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1999" cy="890427"/>
          </a:xfr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245C7B-BC1F-5C46-B115-A8F838EDF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DATE</a:t>
            </a:r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177303-7416-8841-AB3E-737099776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0F864B-80CD-284A-9E6B-87CE5A900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46D7-1922-D849-8F59-1EA47E3C5F61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10AD18D-EF21-034A-B306-F2CA91550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7" y="1166019"/>
            <a:ext cx="10972800" cy="4957379"/>
          </a:xfrm>
        </p:spPr>
        <p:txBody>
          <a:bodyPr/>
          <a:lstStyle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51224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DATE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46D7-1922-D849-8F59-1EA47E3C5F6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8328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DATE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46D7-1922-D849-8F59-1EA47E3C5F6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16849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CA"/>
              <a:t>DATE</a:t>
            </a:r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780825" y="6415971"/>
            <a:ext cx="6052288" cy="365125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46D7-1922-D849-8F59-1EA47E3C5F6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1351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DATE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46D7-1922-D849-8F59-1EA47E3C5F6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6020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4177" y="6152057"/>
            <a:ext cx="12206177" cy="73183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">
                <a:schemeClr val="accent4">
                  <a:lumMod val="60000"/>
                  <a:lumOff val="40000"/>
                </a:schemeClr>
              </a:gs>
              <a:gs pos="48000">
                <a:schemeClr val="tx1"/>
              </a:gs>
              <a:gs pos="100000">
                <a:schemeClr val="tx1"/>
              </a:gs>
            </a:gsLst>
            <a:lin ang="0" scaled="0"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96093" y="6415971"/>
            <a:ext cx="19583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CA"/>
              <a:t>DATE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0825" y="6415971"/>
            <a:ext cx="463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30875" y="6415971"/>
            <a:ext cx="861124" cy="442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fld id="{8E9746D7-1922-D849-8F59-1EA47E3C5F6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63817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hdr="0"/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rgbClr val="49752E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3733" b="0" i="0" kern="1200">
          <a:solidFill>
            <a:schemeClr val="tx1"/>
          </a:solidFill>
          <a:latin typeface="Helvetica Neue Medium"/>
          <a:ea typeface="+mn-ea"/>
          <a:cs typeface="Helvetica Neue Medium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200" b="0" i="0" kern="1200">
          <a:solidFill>
            <a:schemeClr val="tx1"/>
          </a:solidFill>
          <a:latin typeface="Helvetica Neue"/>
          <a:ea typeface="+mn-ea"/>
          <a:cs typeface="Helvetica Neue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2933" b="0" i="0" kern="1200">
          <a:solidFill>
            <a:schemeClr val="accent1">
              <a:lumMod val="75000"/>
            </a:schemeClr>
          </a:solidFill>
          <a:latin typeface="Helvetica Neue Light"/>
          <a:ea typeface="+mn-ea"/>
          <a:cs typeface="Helvetica Neue Light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chemeClr val="accent5">
              <a:lumMod val="75000"/>
            </a:schemeClr>
          </a:solidFill>
          <a:latin typeface="Helvetica Neue"/>
          <a:ea typeface="+mn-ea"/>
          <a:cs typeface="Helvetica Neue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chemeClr val="tx1"/>
          </a:solidFill>
          <a:latin typeface="Helvetica Neue Thin"/>
          <a:ea typeface="+mn-ea"/>
          <a:cs typeface="Helvetica Neue Thin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grantb@canfax.ca" TargetMode="External"/><Relationship Id="rId2" Type="http://schemas.openxmlformats.org/officeDocument/2006/relationships/hyperlink" Target="mailto:Courtney.Hall@wwfus.org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D147C-FE1E-42D5-87B3-2AFECF1AF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AC0175-6DAB-4AA5-8B92-EAF93729E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DATE</a:t>
            </a:r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F99980-C6D9-4311-A1FD-A458ABFE6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37604-DBB8-49A3-BCFD-EB300506E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46D7-1922-D849-8F59-1EA47E3C5F61}" type="slidenum">
              <a:rPr lang="en-CA" smtClean="0"/>
              <a:pPr/>
              <a:t>1</a:t>
            </a:fld>
            <a:endParaRPr lang="en-CA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3626CE-FFA9-44D5-948F-5E3B9F5AC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SzPts val="1100"/>
              <a:tabLst>
                <a:tab pos="368300" algn="l"/>
                <a:tab pos="4180205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Opening</a:t>
            </a:r>
            <a:r>
              <a:rPr lang="en-US" sz="24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Remarks	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</a:p>
          <a:p>
            <a:pPr>
              <a:spcBef>
                <a:spcPts val="0"/>
              </a:spcBef>
              <a:buSzPts val="1100"/>
              <a:tabLst>
                <a:tab pos="368300" algn="l"/>
                <a:tab pos="4180205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Update from the Science Committee – Metrics Factsheet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- </a:t>
            </a:r>
            <a: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Brenna Grant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SzPts val="1100"/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Methodologies Updates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– </a:t>
            </a:r>
            <a: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Committee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buSzPts val="1100"/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Climate Working Group Goals – Pathways forward</a:t>
            </a:r>
            <a:r>
              <a:rPr lang="en-US" sz="2400" i="1" dirty="0">
                <a:latin typeface="Calibri" panose="020F0502020204030204" pitchFamily="34" charset="0"/>
                <a:ea typeface="Times New Roman" panose="02020603050405020304" pitchFamily="18" charset="0"/>
              </a:rPr>
              <a:t> - 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Courtney Hall</a:t>
            </a:r>
            <a:endParaRPr lang="en-US" sz="2400" i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buSzPts val="1100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AOB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218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630A4-3596-412E-A3E1-F10B1D363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Science Committee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299BD-143D-479B-8397-40ABA3C80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Metrics Factsheet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A8A5C-8159-4511-8F2C-B792E1AA9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DATE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8AFF1-57BF-4E40-A845-2D06E5087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237F3-F6AE-4CCA-A48C-2A234BE94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46D7-1922-D849-8F59-1EA47E3C5F61}" type="slidenum">
              <a:rPr lang="en-CA" smtClean="0"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0156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1FC0D-9EDB-4265-9F12-6F5B508BD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Methodologies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37CAB-A228-4112-91A2-BA52F9C8C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SBTi Net Zero </a:t>
            </a:r>
          </a:p>
          <a:p>
            <a:r>
              <a:rPr lang="en-US" sz="2800" dirty="0"/>
              <a:t>SBTi FLAG </a:t>
            </a:r>
          </a:p>
          <a:p>
            <a:r>
              <a:rPr lang="en-US" sz="2800" dirty="0"/>
              <a:t>GHG Protocol</a:t>
            </a:r>
          </a:p>
          <a:p>
            <a:r>
              <a:rPr lang="en-US" sz="2800" dirty="0"/>
              <a:t>C-</a:t>
            </a:r>
            <a:r>
              <a:rPr lang="en-US" sz="2800" dirty="0" err="1"/>
              <a:t>Sequ</a:t>
            </a:r>
            <a:r>
              <a:rPr lang="en-US" sz="2800" dirty="0"/>
              <a:t> </a:t>
            </a:r>
          </a:p>
          <a:p>
            <a:r>
              <a:rPr lang="en-US" sz="2800" dirty="0"/>
              <a:t>GWP*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0C2816-3F29-4C78-9402-8104A9A22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DATE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5C938D-F981-4BB8-9467-066D88EBB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642E4-FB2B-43EE-9D53-9B797807B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46D7-1922-D849-8F59-1EA47E3C5F61}" type="slidenum">
              <a:rPr lang="en-CA" smtClean="0"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0284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0B7DF-3611-4FA9-A53B-B7FB5C516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GRSB Climate goal &amp; pathways forward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227854-6001-4451-AC04-9BCDD74A01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D013E-BC0C-421E-BB31-AA373336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DATE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18AA2-2C5B-4DCE-A1E3-DDA36A940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AB2BE6-373E-4F47-94DD-6033D18ED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46D7-1922-D849-8F59-1EA47E3C5F61}" type="slidenum">
              <a:rPr lang="en-CA" smtClean="0"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21735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7FBA9-E9EE-4049-B66F-3FA89FC7D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417693"/>
            <a:ext cx="10972800" cy="2115864"/>
          </a:xfrm>
        </p:spPr>
        <p:txBody>
          <a:bodyPr>
            <a:noAutofit/>
          </a:bodyPr>
          <a:lstStyle/>
          <a:p>
            <a:pPr marR="0" lvl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F547B"/>
                </a:solidFill>
                <a:effectLst/>
                <a:uLnTx/>
                <a:uFillTx/>
                <a:latin typeface="Helvetica Neue Medium"/>
                <a:ea typeface="+mn-ea"/>
              </a:rPr>
              <a:t>Our Goal: Reduce the carbon footprint of each unit of beef by 30% by 2030 on a pathway to climate neutrality.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CEDC3C-D62C-463C-A5A9-7EFA62BC1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DATE</a:t>
            </a:r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5AC5BB-83FF-40BF-BA00-29D85F32B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78843E-290F-412A-80C1-6BFD5B303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46D7-1922-D849-8F59-1EA47E3C5F61}" type="slidenum">
              <a:rPr lang="en-CA" smtClean="0"/>
              <a:pPr/>
              <a:t>5</a:t>
            </a:fld>
            <a:endParaRPr lang="en-CA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D7C27D3-6341-4125-958B-07456D3651CF}"/>
              </a:ext>
            </a:extLst>
          </p:cNvPr>
          <p:cNvCxnSpPr/>
          <p:nvPr/>
        </p:nvCxnSpPr>
        <p:spPr>
          <a:xfrm>
            <a:off x="986600" y="4123610"/>
            <a:ext cx="975795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1A6191A-CEB7-4D35-85AF-04BA02AC129B}"/>
              </a:ext>
            </a:extLst>
          </p:cNvPr>
          <p:cNvSpPr txBox="1"/>
          <p:nvPr/>
        </p:nvSpPr>
        <p:spPr>
          <a:xfrm>
            <a:off x="535172" y="4337477"/>
            <a:ext cx="1319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2022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6C60E5-67C3-4DAB-A672-D8AE05AE6CB6}"/>
              </a:ext>
            </a:extLst>
          </p:cNvPr>
          <p:cNvSpPr txBox="1"/>
          <p:nvPr/>
        </p:nvSpPr>
        <p:spPr>
          <a:xfrm>
            <a:off x="10337480" y="4337477"/>
            <a:ext cx="1319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2030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46338E3-2B88-420A-907E-8C506A0F42FC}"/>
              </a:ext>
            </a:extLst>
          </p:cNvPr>
          <p:cNvSpPr/>
          <p:nvPr/>
        </p:nvSpPr>
        <p:spPr>
          <a:xfrm>
            <a:off x="376545" y="1912037"/>
            <a:ext cx="1988289" cy="68215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Where are we starting from?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135DF60-0B01-4B33-B9F3-FF7CCE7C133D}"/>
              </a:ext>
            </a:extLst>
          </p:cNvPr>
          <p:cNvSpPr/>
          <p:nvPr/>
        </p:nvSpPr>
        <p:spPr>
          <a:xfrm>
            <a:off x="2573079" y="1912036"/>
            <a:ext cx="6007395" cy="6821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How do we get here? </a:t>
            </a:r>
          </a:p>
          <a:p>
            <a:pPr algn="ctr"/>
            <a:r>
              <a:rPr lang="en-US" dirty="0"/>
              <a:t>(Our Pathway) 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6CE46DD-6BE0-4B84-AC7B-6F921574D52E}"/>
              </a:ext>
            </a:extLst>
          </p:cNvPr>
          <p:cNvGrpSpPr/>
          <p:nvPr/>
        </p:nvGrpSpPr>
        <p:grpSpPr>
          <a:xfrm>
            <a:off x="3780824" y="2726743"/>
            <a:ext cx="3701858" cy="1329070"/>
            <a:chOff x="3780824" y="2726743"/>
            <a:chExt cx="3701858" cy="1329070"/>
          </a:xfrm>
        </p:grpSpPr>
        <p:sp>
          <p:nvSpPr>
            <p:cNvPr id="12" name="Arrow: Right 11">
              <a:extLst>
                <a:ext uri="{FF2B5EF4-FFF2-40B4-BE49-F238E27FC236}">
                  <a16:creationId xmlns:a16="http://schemas.microsoft.com/office/drawing/2014/main" id="{49F59DE0-69BE-477F-AD4E-EF878E25831C}"/>
                </a:ext>
              </a:extLst>
            </p:cNvPr>
            <p:cNvSpPr/>
            <p:nvPr/>
          </p:nvSpPr>
          <p:spPr>
            <a:xfrm rot="5400000">
              <a:off x="3557539" y="2950028"/>
              <a:ext cx="1329070" cy="882499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04B7141-A751-4BD8-984D-0B2F7BA1E03B}"/>
                </a:ext>
              </a:extLst>
            </p:cNvPr>
            <p:cNvSpPr txBox="1"/>
            <p:nvPr/>
          </p:nvSpPr>
          <p:spPr>
            <a:xfrm>
              <a:off x="4569361" y="2877571"/>
              <a:ext cx="29133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How much can we reduce?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CE36348-19A8-496C-B23E-2FFE070A86DC}"/>
              </a:ext>
            </a:extLst>
          </p:cNvPr>
          <p:cNvGrpSpPr/>
          <p:nvPr/>
        </p:nvGrpSpPr>
        <p:grpSpPr>
          <a:xfrm>
            <a:off x="5143522" y="4355055"/>
            <a:ext cx="3635376" cy="1329070"/>
            <a:chOff x="5143522" y="4355055"/>
            <a:chExt cx="3635376" cy="1329070"/>
          </a:xfrm>
        </p:grpSpPr>
        <p:sp>
          <p:nvSpPr>
            <p:cNvPr id="13" name="Arrow: Right 12">
              <a:extLst>
                <a:ext uri="{FF2B5EF4-FFF2-40B4-BE49-F238E27FC236}">
                  <a16:creationId xmlns:a16="http://schemas.microsoft.com/office/drawing/2014/main" id="{0FF5B364-93B4-4805-96ED-F9D487D11BDB}"/>
                </a:ext>
              </a:extLst>
            </p:cNvPr>
            <p:cNvSpPr/>
            <p:nvPr/>
          </p:nvSpPr>
          <p:spPr>
            <a:xfrm rot="5400000">
              <a:off x="4920237" y="4578340"/>
              <a:ext cx="1329070" cy="882499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100969C-6EAF-494F-AC7F-F258365036BB}"/>
                </a:ext>
              </a:extLst>
            </p:cNvPr>
            <p:cNvSpPr txBox="1"/>
            <p:nvPr/>
          </p:nvSpPr>
          <p:spPr>
            <a:xfrm>
              <a:off x="5865577" y="4440355"/>
              <a:ext cx="29133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How much can we remove?</a:t>
              </a:r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5F9AB20D-5AD9-4D08-A802-2D78B86D65D1}"/>
              </a:ext>
            </a:extLst>
          </p:cNvPr>
          <p:cNvSpPr/>
          <p:nvPr/>
        </p:nvSpPr>
        <p:spPr>
          <a:xfrm>
            <a:off x="8788719" y="1913859"/>
            <a:ext cx="2392327" cy="68215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How will we report our progress? </a:t>
            </a:r>
          </a:p>
        </p:txBody>
      </p:sp>
    </p:spTree>
    <p:extLst>
      <p:ext uri="{BB962C8B-B14F-4D97-AF65-F5344CB8AC3E}">
        <p14:creationId xmlns:p14="http://schemas.microsoft.com/office/powerpoint/2010/main" val="2682738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50CB3-548C-4F22-BE9C-70594F768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Baseline Discussion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614042-7CB8-4462-9E2B-2CF6C06BE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DATE</a:t>
            </a:r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FBE6BB-AD42-46F3-97B3-A2A9537F7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4BBB43-F332-4AC0-A6C0-575D730BA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46D7-1922-D849-8F59-1EA47E3C5F61}" type="slidenum">
              <a:rPr lang="en-CA" smtClean="0"/>
              <a:pPr/>
              <a:t>6</a:t>
            </a:fld>
            <a:endParaRPr lang="en-CA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C150BDE-165D-4E89-8E82-F0718DBB71E2}"/>
              </a:ext>
            </a:extLst>
          </p:cNvPr>
          <p:cNvSpPr txBox="1"/>
          <p:nvPr/>
        </p:nvSpPr>
        <p:spPr>
          <a:xfrm>
            <a:off x="679269" y="1162311"/>
            <a:ext cx="10651606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Our interim goal: establish a GRSB baseline by 2024</a:t>
            </a:r>
          </a:p>
          <a:p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/>
              <a:t>We launched our Beef Carbon Footprint Guideline in Feb 2022 to support setting baselines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/>
              <a:t>GRSB hosted Webinars on understanding metrics and measuring progress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accent1"/>
                </a:solidFill>
              </a:rPr>
              <a:t>E.g. Measuring Progress (Sept 2021), GHG 101 (May 2021)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/>
              <a:t>Circulated the </a:t>
            </a:r>
            <a:r>
              <a:rPr lang="en-US" sz="2000" dirty="0" err="1"/>
              <a:t>C.Sequ</a:t>
            </a:r>
            <a:r>
              <a:rPr lang="en-US" sz="2000" dirty="0"/>
              <a:t> guideline for feedback (pilot in Fall 2021)</a:t>
            </a:r>
          </a:p>
          <a:p>
            <a:endParaRPr lang="en-US" sz="2000" dirty="0"/>
          </a:p>
          <a:p>
            <a:r>
              <a:rPr lang="en-US" sz="2000" dirty="0"/>
              <a:t>Moving forward: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What does success look like in 2024 for GRSB related to baselining?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What should GRSB do to establish and support baselining efforts? What should GRSB avoid doing?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Describe the current baselining discussions/efforts in your region(s)?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What support does your region need to advance baselining?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10328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7FCD0-B58B-4B93-8549-DC507CB67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Pathway Discussion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B32902-9173-432C-B054-F31CFB81D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DATE</a:t>
            </a:r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5DAD19-7A32-4248-8912-89B9E55DC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95DBFA-78C3-43A4-A36D-C88D14E2A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46D7-1922-D849-8F59-1EA47E3C5F61}" type="slidenum">
              <a:rPr lang="en-CA" smtClean="0"/>
              <a:pPr/>
              <a:t>7</a:t>
            </a:fld>
            <a:endParaRPr lang="en-CA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B8AB2C-EAE8-41A5-8AE2-184184A58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6" y="1166019"/>
            <a:ext cx="11224441" cy="495737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000" b="1" dirty="0"/>
              <a:t>GRSB has been hosting webinars on interventions to advance to mitigate climate impacts in beef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467" dirty="0"/>
              <a:t>E.g. Managing Methane (Dec 2021), Who’s going to pay? (March 2021), How Genes Advance Progress (Feb 2021)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sz="1467" dirty="0"/>
          </a:p>
          <a:p>
            <a:r>
              <a:rPr lang="en-US" sz="2000" dirty="0"/>
              <a:t>What role does GRSB have to develop a pathway to 2030 (e.g. what is needed to meet the 30% intensity target globally)? What would success for GRSB </a:t>
            </a:r>
            <a:r>
              <a:rPr lang="en-US" sz="2000"/>
              <a:t>look like?</a:t>
            </a:r>
            <a:endParaRPr lang="en-US" sz="2000" dirty="0"/>
          </a:p>
          <a:p>
            <a:r>
              <a:rPr lang="en-US" sz="2000" dirty="0"/>
              <a:t>Describe regional pathway efforts under development. What lessons-learned can you share? </a:t>
            </a:r>
          </a:p>
          <a:p>
            <a:r>
              <a:rPr lang="en-US" sz="2000" dirty="0"/>
              <a:t>What could we do more of to incentivize Climate Smart Beef production? What should we avoid doing?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112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40638-DB4D-4144-BF09-4CF02325F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Communicating Progress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EE31F1-5B3C-4350-BD1D-55B039A43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DATE</a:t>
            </a:r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FD68A6-AD7B-43EB-BE27-4FC7DE133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456AD3-4A22-4809-A33B-6F1935E43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46D7-1922-D849-8F59-1EA47E3C5F61}" type="slidenum">
              <a:rPr lang="en-CA" smtClean="0"/>
              <a:pPr/>
              <a:t>8</a:t>
            </a:fld>
            <a:endParaRPr lang="en-CA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ADC18D-F3BD-41D1-AB18-FC1DB0B99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/>
              <a:t>Interim goal: Be able to report measured progress by 2025</a:t>
            </a:r>
          </a:p>
          <a:p>
            <a:r>
              <a:rPr lang="en-US" sz="2400" dirty="0"/>
              <a:t>Which tools does GRSB need to have in place to be able to report progress? </a:t>
            </a:r>
          </a:p>
          <a:p>
            <a:r>
              <a:rPr lang="en-US" sz="2400" dirty="0"/>
              <a:t>How are members currently reporting progress? Can any of those reporting platforms be leveraged? </a:t>
            </a:r>
          </a:p>
        </p:txBody>
      </p:sp>
    </p:spTree>
    <p:extLst>
      <p:ext uri="{BB962C8B-B14F-4D97-AF65-F5344CB8AC3E}">
        <p14:creationId xmlns:p14="http://schemas.microsoft.com/office/powerpoint/2010/main" val="3588224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3F35D-6F10-4ED9-A3A9-6D348C263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 up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8A4FDD-FABE-410D-A797-2CAC03723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DATE</a:t>
            </a:r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DE2BF9-ADAC-4479-BC61-B292CEFC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0787A0-5123-4F9E-905F-49E27FB47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46D7-1922-D849-8F59-1EA47E3C5F61}" type="slidenum">
              <a:rPr lang="en-CA" smtClean="0"/>
              <a:pPr/>
              <a:t>9</a:t>
            </a:fld>
            <a:endParaRPr lang="en-CA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CEC004-6C76-443E-8B37-54EE110AE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Please send thoughts to: </a:t>
            </a:r>
          </a:p>
          <a:p>
            <a:pPr lvl="1"/>
            <a:r>
              <a:rPr lang="en-US" sz="2800" dirty="0"/>
              <a:t>Courtney Hall (</a:t>
            </a:r>
            <a:r>
              <a:rPr lang="en-US" sz="2800" dirty="0">
                <a:hlinkClick r:id="rId2"/>
              </a:rPr>
              <a:t>Courtney.Hall@wwfus.org</a:t>
            </a:r>
            <a:r>
              <a:rPr lang="en-US" sz="2800" dirty="0"/>
              <a:t>)</a:t>
            </a:r>
          </a:p>
          <a:p>
            <a:pPr lvl="1"/>
            <a:r>
              <a:rPr lang="en-US" sz="2800" dirty="0"/>
              <a:t>Brenna Grant (</a:t>
            </a:r>
            <a:r>
              <a:rPr lang="en-US" sz="2800" dirty="0">
                <a:hlinkClick r:id="rId3"/>
              </a:rPr>
              <a:t>grantb@canfax.ca</a:t>
            </a:r>
            <a:r>
              <a:rPr lang="en-US" sz="28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674953805"/>
      </p:ext>
    </p:extLst>
  </p:cSld>
  <p:clrMapOvr>
    <a:masterClrMapping/>
  </p:clrMapOvr>
</p:sld>
</file>

<file path=ppt/theme/theme1.xml><?xml version="1.0" encoding="utf-8"?>
<a:theme xmlns:a="http://schemas.openxmlformats.org/drawingml/2006/main" name="1_CRSB Presentation Template">
  <a:themeElements>
    <a:clrScheme name="Custom 2">
      <a:dk1>
        <a:srgbClr val="1F547B"/>
      </a:dk1>
      <a:lt1>
        <a:sysClr val="window" lastClr="FFFFFF"/>
      </a:lt1>
      <a:dk2>
        <a:srgbClr val="5188A6"/>
      </a:dk2>
      <a:lt2>
        <a:srgbClr val="EEECE1"/>
      </a:lt2>
      <a:accent1>
        <a:srgbClr val="619C3D"/>
      </a:accent1>
      <a:accent2>
        <a:srgbClr val="E0332A"/>
      </a:accent2>
      <a:accent3>
        <a:srgbClr val="6AAF37"/>
      </a:accent3>
      <a:accent4>
        <a:srgbClr val="5188A6"/>
      </a:accent4>
      <a:accent5>
        <a:srgbClr val="91B6C8"/>
      </a:accent5>
      <a:accent6>
        <a:srgbClr val="E5CD6C"/>
      </a:accent6>
      <a:hlink>
        <a:srgbClr val="5188A6"/>
      </a:hlink>
      <a:folHlink>
        <a:srgbClr val="BB2B24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2E5B3CF2-8397-D542-B77B-4924E829B438}" vid="{5A2AEC86-1EED-0D46-827A-17A19A5942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20140</TotalTime>
  <Words>439</Words>
  <Application>Microsoft Office PowerPoint</Application>
  <PresentationFormat>Widescreen</PresentationFormat>
  <Paragraphs>71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Helvetica Neue</vt:lpstr>
      <vt:lpstr>Helvetica Neue Light</vt:lpstr>
      <vt:lpstr>Helvetica Neue Medium</vt:lpstr>
      <vt:lpstr>Helvetica Neue Thin</vt:lpstr>
      <vt:lpstr>Rockwell</vt:lpstr>
      <vt:lpstr>Wingdings</vt:lpstr>
      <vt:lpstr>1_CRSB Presentation Template</vt:lpstr>
      <vt:lpstr>Agenda </vt:lpstr>
      <vt:lpstr>Science Committee Update</vt:lpstr>
      <vt:lpstr>Methodologies Update</vt:lpstr>
      <vt:lpstr>GRSB Climate goal &amp; pathways forward </vt:lpstr>
      <vt:lpstr>Our Goal: Reduce the carbon footprint of each unit of beef by 30% by 2030 on a pathway to climate neutrality.</vt:lpstr>
      <vt:lpstr>Baseline Discussion </vt:lpstr>
      <vt:lpstr>Pathway Discussion </vt:lpstr>
      <vt:lpstr>Communicating Progress</vt:lpstr>
      <vt:lpstr>Wrap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Brenna Grant</dc:creator>
  <cp:lastModifiedBy>Hall, Courtney</cp:lastModifiedBy>
  <cp:revision>11</cp:revision>
  <dcterms:created xsi:type="dcterms:W3CDTF">2021-10-01T21:37:17Z</dcterms:created>
  <dcterms:modified xsi:type="dcterms:W3CDTF">2022-04-11T14:44:23Z</dcterms:modified>
</cp:coreProperties>
</file>