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82" r:id="rId2"/>
    <p:sldId id="275" r:id="rId3"/>
    <p:sldId id="271" r:id="rId4"/>
    <p:sldId id="260" r:id="rId5"/>
    <p:sldId id="277" r:id="rId6"/>
    <p:sldId id="280" r:id="rId7"/>
    <p:sldId id="287" r:id="rId8"/>
    <p:sldId id="288" r:id="rId9"/>
    <p:sldId id="289" r:id="rId10"/>
    <p:sldId id="291" r:id="rId11"/>
    <p:sldId id="292" r:id="rId12"/>
    <p:sldId id="281" r:id="rId13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/>
    <p:restoredTop sz="94610"/>
  </p:normalViewPr>
  <p:slideViewPr>
    <p:cSldViewPr snapToGrid="0" snapToObjects="1">
      <p:cViewPr>
        <p:scale>
          <a:sx n="48" d="100"/>
          <a:sy n="48" d="100"/>
        </p:scale>
        <p:origin x="1642" y="8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nrich Hillary" userId="fe715261-71a5-4093-ba59-737f6f4eb465" providerId="ADAL" clId="{7EA9FFD9-CC86-4EB0-8B87-4C061A0922BE}"/>
    <pc:docChg chg="modSld">
      <pc:chgData name="Fenrich Hillary" userId="fe715261-71a5-4093-ba59-737f6f4eb465" providerId="ADAL" clId="{7EA9FFD9-CC86-4EB0-8B87-4C061A0922BE}" dt="2024-06-28T18:07:41.076" v="2" actId="20577"/>
      <pc:docMkLst>
        <pc:docMk/>
      </pc:docMkLst>
      <pc:sldChg chg="modNotesTx">
        <pc:chgData name="Fenrich Hillary" userId="fe715261-71a5-4093-ba59-737f6f4eb465" providerId="ADAL" clId="{7EA9FFD9-CC86-4EB0-8B87-4C061A0922BE}" dt="2024-06-28T18:07:24.250" v="0" actId="6549"/>
        <pc:sldMkLst>
          <pc:docMk/>
          <pc:sldMk cId="1889048996" sldId="287"/>
        </pc:sldMkLst>
      </pc:sldChg>
      <pc:sldChg chg="modNotesTx">
        <pc:chgData name="Fenrich Hillary" userId="fe715261-71a5-4093-ba59-737f6f4eb465" providerId="ADAL" clId="{7EA9FFD9-CC86-4EB0-8B87-4C061A0922BE}" dt="2024-06-28T18:07:32.119" v="1" actId="20577"/>
        <pc:sldMkLst>
          <pc:docMk/>
          <pc:sldMk cId="2490193490" sldId="291"/>
        </pc:sldMkLst>
      </pc:sldChg>
      <pc:sldChg chg="modNotesTx">
        <pc:chgData name="Fenrich Hillary" userId="fe715261-71a5-4093-ba59-737f6f4eb465" providerId="ADAL" clId="{7EA9FFD9-CC86-4EB0-8B87-4C061A0922BE}" dt="2024-06-28T18:07:41.076" v="2" actId="20577"/>
        <pc:sldMkLst>
          <pc:docMk/>
          <pc:sldMk cId="3522255131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49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2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39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5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9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5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1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F623A-313B-ACA9-2EC4-051C2BD6F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F8F64-7868-C310-714B-1F20016B7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2BCC1-F0FF-8DE5-27AF-0166D886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3090-40CA-4C8C-9815-B9ABA1FFD505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0449D-CC8A-E042-00C1-2A6C88919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99140-0D40-D804-8F86-001A6783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716D6-1AEB-4585-B448-2DBE6097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5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582526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5" name="Text 2"/>
          <p:cNvSpPr/>
          <p:nvPr/>
        </p:nvSpPr>
        <p:spPr>
          <a:xfrm>
            <a:off x="4930335" y="800246"/>
            <a:ext cx="8408593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4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Nature Positive Production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5214209" y="1837278"/>
            <a:ext cx="9416189" cy="49079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Helvetica Neue" panose="02000503000000020004" pitchFamily="2" charset="0"/>
              </a:rPr>
              <a:t> Key takeaways from the last </a:t>
            </a:r>
            <a:r>
              <a:rPr lang="en-US" sz="2400" dirty="0">
                <a:latin typeface="Helvetica Neue" panose="02000503000000020004" pitchFamily="2" charset="0"/>
              </a:rPr>
              <a:t>m</a:t>
            </a:r>
            <a:r>
              <a:rPr lang="en-US" sz="2400" dirty="0">
                <a:effectLst/>
                <a:latin typeface="Helvetica Neue" panose="02000503000000020004" pitchFamily="2" charset="0"/>
              </a:rPr>
              <a:t>eeting (May 8)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Helvetica Neue" panose="02000503000000020004" pitchFamily="2" charset="0"/>
              </a:rPr>
              <a:t> High-level summary of </a:t>
            </a:r>
            <a:r>
              <a:rPr lang="en-US" sz="2400" dirty="0">
                <a:latin typeface="Helvetica Neue" panose="02000503000000020004" pitchFamily="2" charset="0"/>
              </a:rPr>
              <a:t>f</a:t>
            </a:r>
            <a:r>
              <a:rPr lang="en-US" sz="2400" dirty="0">
                <a:effectLst/>
                <a:latin typeface="Helvetica Neue" panose="02000503000000020004" pitchFamily="2" charset="0"/>
              </a:rPr>
              <a:t>eedback </a:t>
            </a:r>
            <a:r>
              <a:rPr lang="en-US" sz="2400" dirty="0">
                <a:latin typeface="Helvetica Neue" panose="02000503000000020004" pitchFamily="2" charset="0"/>
              </a:rPr>
              <a:t>received in last few weeks</a:t>
            </a:r>
            <a:r>
              <a:rPr lang="en-US" sz="2400" dirty="0">
                <a:effectLst/>
                <a:latin typeface="Helvetica Neue" panose="02000503000000020004" pitchFamily="2" charset="0"/>
              </a:rPr>
              <a:t>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Helvetica Neue" panose="02000503000000020004" pitchFamily="2" charset="0"/>
              </a:rPr>
              <a:t> To discuss: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effectLst/>
                <a:latin typeface="Helvetica Neue" panose="02000503000000020004" pitchFamily="2" charset="0"/>
              </a:rPr>
              <a:t>- Conversion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latin typeface="Helvetica Neue" panose="02000503000000020004" pitchFamily="2" charset="0"/>
              </a:rPr>
              <a:t>- Movement from expectations to recommendations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effectLst/>
                <a:latin typeface="Helvetica Neue" panose="02000503000000020004" pitchFamily="2" charset="0"/>
              </a:rPr>
              <a:t>- </a:t>
            </a:r>
            <a:r>
              <a:rPr lang="en-US" sz="2400" dirty="0">
                <a:latin typeface="Helvetica Neue" panose="02000503000000020004" pitchFamily="2" charset="0"/>
              </a:rPr>
              <a:t>Representing the regional contexts</a:t>
            </a:r>
          </a:p>
          <a:p>
            <a:pPr lvl="1">
              <a:lnSpc>
                <a:spcPct val="150000"/>
              </a:lnSpc>
            </a:pPr>
            <a:r>
              <a:rPr lang="en-US" sz="2400" dirty="0">
                <a:effectLst/>
                <a:latin typeface="Helvetica Neue" panose="02000503000000020004" pitchFamily="2" charset="0"/>
              </a:rPr>
              <a:t>- What does this mean for non-RT members?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Helvetica Neue" panose="02000503000000020004" pitchFamily="2" charset="0"/>
              </a:rPr>
              <a:t> Timeline and next </a:t>
            </a:r>
            <a:r>
              <a:rPr lang="en-US" sz="2400" dirty="0">
                <a:latin typeface="Helvetica Neue" panose="02000503000000020004" pitchFamily="2" charset="0"/>
              </a:rPr>
              <a:t>s</a:t>
            </a:r>
            <a:r>
              <a:rPr lang="en-US" sz="2400" dirty="0">
                <a:effectLst/>
                <a:latin typeface="Helvetica Neue" panose="02000503000000020004" pitchFamily="2" charset="0"/>
              </a:rPr>
              <a:t>teps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Helvetica Neue" panose="02000503000000020004" pitchFamily="2" charset="0"/>
              </a:rPr>
              <a:t> Any other business</a:t>
            </a:r>
          </a:p>
          <a:p>
            <a:pPr marL="285750" indent="-285750" algn="just">
              <a:buFontTx/>
              <a:buChar char="-"/>
            </a:pPr>
            <a:endParaRPr lang="pt-BR" sz="1750" dirty="0">
              <a:solidFill>
                <a:srgbClr val="4A4A4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</p:txBody>
      </p:sp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2BE93FC2-D2F3-6AA5-6663-D403ED83B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869" r="3614"/>
          <a:stretch/>
        </p:blipFill>
        <p:spPr>
          <a:xfrm>
            <a:off x="914597" y="800246"/>
            <a:ext cx="3525428" cy="6018415"/>
          </a:xfrm>
          <a:prstGeom prst="rect">
            <a:avLst/>
          </a:prstGeom>
        </p:spPr>
      </p:pic>
      <p:sp>
        <p:nvSpPr>
          <p:cNvPr id="4" name="Text 2">
            <a:extLst>
              <a:ext uri="{FF2B5EF4-FFF2-40B4-BE49-F238E27FC236}">
                <a16:creationId xmlns:a16="http://schemas.microsoft.com/office/drawing/2014/main" id="{F76F9E3D-5E2F-6EC6-3519-1ABA9ACBAE82}"/>
              </a:ext>
            </a:extLst>
          </p:cNvPr>
          <p:cNvSpPr/>
          <p:nvPr/>
        </p:nvSpPr>
        <p:spPr>
          <a:xfrm>
            <a:off x="5214209" y="5543984"/>
            <a:ext cx="8408593" cy="1875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endParaRPr lang="en-US" sz="2800" b="1" dirty="0">
              <a:solidFill>
                <a:srgbClr val="28282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0" indent="0">
              <a:lnSpc>
                <a:spcPts val="7545"/>
              </a:lnSpc>
              <a:buNone/>
            </a:pPr>
            <a:r>
              <a:rPr lang="en-US" sz="28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June 27, 2024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609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>
            <a:extLst>
              <a:ext uri="{FF2B5EF4-FFF2-40B4-BE49-F238E27FC236}">
                <a16:creationId xmlns:a16="http://schemas.microsoft.com/office/drawing/2014/main" id="{67D92764-B5C4-2DE6-0B22-594BF42C1959}"/>
              </a:ext>
            </a:extLst>
          </p:cNvPr>
          <p:cNvSpPr/>
          <p:nvPr/>
        </p:nvSpPr>
        <p:spPr>
          <a:xfrm>
            <a:off x="-1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9B910F-E970-7033-4976-09D41C0C21B0}"/>
              </a:ext>
            </a:extLst>
          </p:cNvPr>
          <p:cNvSpPr txBox="1"/>
          <p:nvPr/>
        </p:nvSpPr>
        <p:spPr>
          <a:xfrm>
            <a:off x="272398" y="0"/>
            <a:ext cx="14443726" cy="7933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sz="1600" b="1" dirty="0"/>
              <a:t>Representing the regional and local realities</a:t>
            </a:r>
          </a:p>
          <a:p>
            <a:endParaRPr lang="en-US" sz="1600" b="1" dirty="0"/>
          </a:p>
          <a:p>
            <a:r>
              <a:rPr lang="en-US" sz="1600" dirty="0"/>
              <a:t>Suggestion (in conversations) on a one-pager for each RT</a:t>
            </a:r>
          </a:p>
          <a:p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Challenges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Land use challenges in the local context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Is forest loss relevant in your country?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Is biodiversity or natural ecosystems loss relevant in your country?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If any are applicable, what are the key drivers?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Legislation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Natural ecosystems or forest-related legislation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Roundtable plan and need for support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What actions are you all working on as a roundtable around land use change?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What do you call on the GRSB network to support you on, in regards to land use change?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Definitions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This is how we define forest.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This is how we define deforestation.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This is how we define conversion.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More information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Something we wish people know about our local context, in regard to land use change.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Producer feature.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More information can be found X.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BF3D26-82CD-45A5-BF5E-0C6DA4DE9CFE}"/>
              </a:ext>
            </a:extLst>
          </p:cNvPr>
          <p:cNvSpPr txBox="1"/>
          <p:nvPr/>
        </p:nvSpPr>
        <p:spPr>
          <a:xfrm>
            <a:off x="11208808" y="138099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(3)</a:t>
            </a:r>
            <a:r>
              <a:rPr lang="en-US" sz="1800" i="1" dirty="0"/>
              <a:t> Key discussion points</a:t>
            </a:r>
          </a:p>
        </p:txBody>
      </p:sp>
    </p:spTree>
    <p:extLst>
      <p:ext uri="{BB962C8B-B14F-4D97-AF65-F5344CB8AC3E}">
        <p14:creationId xmlns:p14="http://schemas.microsoft.com/office/powerpoint/2010/main" val="2490193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>
            <a:extLst>
              <a:ext uri="{FF2B5EF4-FFF2-40B4-BE49-F238E27FC236}">
                <a16:creationId xmlns:a16="http://schemas.microsoft.com/office/drawing/2014/main" id="{67D92764-B5C4-2DE6-0B22-594BF42C1959}"/>
              </a:ext>
            </a:extLst>
          </p:cNvPr>
          <p:cNvSpPr/>
          <p:nvPr/>
        </p:nvSpPr>
        <p:spPr>
          <a:xfrm>
            <a:off x="-1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9B910F-E970-7033-4976-09D41C0C21B0}"/>
              </a:ext>
            </a:extLst>
          </p:cNvPr>
          <p:cNvSpPr txBox="1"/>
          <p:nvPr/>
        </p:nvSpPr>
        <p:spPr>
          <a:xfrm>
            <a:off x="422682" y="1381125"/>
            <a:ext cx="14443726" cy="3747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sz="1600" b="1" dirty="0"/>
              <a:t>What about non-RT members?</a:t>
            </a:r>
          </a:p>
          <a:p>
            <a:endParaRPr lang="en-US" sz="1600" b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Direct link to RT answers to: </a:t>
            </a:r>
            <a:r>
              <a:rPr lang="en-US" sz="1600" i="1" dirty="0"/>
              <a:t>What do you call on the GRSB network to support you on, in regards to land use change?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Support RT members on their work on land use change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Active engagement in RT discussions around land use change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Financial incentivization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Technical assistance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Provision of traceability tools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Capacity-building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Other ideas?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BF3D26-82CD-45A5-BF5E-0C6DA4DE9CFE}"/>
              </a:ext>
            </a:extLst>
          </p:cNvPr>
          <p:cNvSpPr txBox="1"/>
          <p:nvPr/>
        </p:nvSpPr>
        <p:spPr>
          <a:xfrm>
            <a:off x="11208808" y="138099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(3)</a:t>
            </a:r>
            <a:r>
              <a:rPr lang="en-US" sz="1800" i="1" dirty="0"/>
              <a:t> Key discussion points</a:t>
            </a:r>
          </a:p>
        </p:txBody>
      </p:sp>
    </p:spTree>
    <p:extLst>
      <p:ext uri="{BB962C8B-B14F-4D97-AF65-F5344CB8AC3E}">
        <p14:creationId xmlns:p14="http://schemas.microsoft.com/office/powerpoint/2010/main" val="352225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-1" y="132735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4930335" y="800246"/>
            <a:ext cx="8408593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4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Draft timeline &amp; next steps: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5214210" y="2397803"/>
            <a:ext cx="9416189" cy="49079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2400" dirty="0"/>
              <a:t> Review revised position statement through July 10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sz="2400" dirty="0"/>
              <a:t> Let us know if you need additional time – please send timelines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Concept: work towards voting on statement mid-July – running up to conference, will need to align on: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- How to support RTs in vocalizing their local contexts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- Expectations of non-RT GRSB members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- Working towards action plans in RTs around land use change</a:t>
            </a:r>
          </a:p>
          <a:p>
            <a:pPr marL="742950" lvl="1" indent="-285750" algn="just">
              <a:lnSpc>
                <a:spcPct val="150000"/>
              </a:lnSpc>
              <a:buFontTx/>
              <a:buChar char="-"/>
            </a:pPr>
            <a:endParaRPr lang="en-US" sz="1750" dirty="0"/>
          </a:p>
          <a:p>
            <a:pPr marL="742950" lvl="1" indent="-285750" algn="just">
              <a:buFontTx/>
              <a:buChar char="-"/>
            </a:pPr>
            <a:endParaRPr lang="pt-BR" sz="1750" dirty="0">
              <a:solidFill>
                <a:srgbClr val="4A4A4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85750" indent="-285750" algn="just">
              <a:buFontTx/>
              <a:buChar char="-"/>
            </a:pPr>
            <a:endParaRPr lang="pt-BR" sz="1750" dirty="0">
              <a:solidFill>
                <a:srgbClr val="4A4A45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</p:txBody>
      </p:sp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2BE93FC2-D2F3-6AA5-6663-D403ED83B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869" r="3614"/>
          <a:stretch/>
        </p:blipFill>
        <p:spPr>
          <a:xfrm>
            <a:off x="914597" y="800246"/>
            <a:ext cx="3525428" cy="6018415"/>
          </a:xfrm>
          <a:prstGeom prst="rect">
            <a:avLst/>
          </a:prstGeom>
        </p:spPr>
      </p:pic>
      <p:sp>
        <p:nvSpPr>
          <p:cNvPr id="4" name="Text 2">
            <a:extLst>
              <a:ext uri="{FF2B5EF4-FFF2-40B4-BE49-F238E27FC236}">
                <a16:creationId xmlns:a16="http://schemas.microsoft.com/office/drawing/2014/main" id="{F76F9E3D-5E2F-6EC6-3519-1ABA9ACBAE82}"/>
              </a:ext>
            </a:extLst>
          </p:cNvPr>
          <p:cNvSpPr/>
          <p:nvPr/>
        </p:nvSpPr>
        <p:spPr>
          <a:xfrm>
            <a:off x="5214209" y="6481955"/>
            <a:ext cx="8408593" cy="18759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28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Thank you in advance for your perspectives.</a:t>
            </a:r>
          </a:p>
        </p:txBody>
      </p:sp>
    </p:spTree>
    <p:extLst>
      <p:ext uri="{BB962C8B-B14F-4D97-AF65-F5344CB8AC3E}">
        <p14:creationId xmlns:p14="http://schemas.microsoft.com/office/powerpoint/2010/main" val="395648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>
            <a:extLst>
              <a:ext uri="{FF2B5EF4-FFF2-40B4-BE49-F238E27FC236}">
                <a16:creationId xmlns:a16="http://schemas.microsoft.com/office/drawing/2014/main" id="{67D92764-B5C4-2DE6-0B22-594BF42C1959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DFFE1-F66F-22A6-680B-CC615B9C5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0915" y="578453"/>
            <a:ext cx="14495645" cy="1155733"/>
          </a:xfrm>
        </p:spPr>
        <p:txBody>
          <a:bodyPr>
            <a:noAutofit/>
          </a:bodyPr>
          <a:lstStyle/>
          <a:p>
            <a:r>
              <a:rPr lang="en-US" sz="4800" dirty="0"/>
              <a:t>Why should we consider a deforestation statement?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AA534-584A-5AFC-D9F7-0D40E8D3C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352" y="1967025"/>
            <a:ext cx="14325963" cy="545187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/>
              <a:t>The science </a:t>
            </a:r>
            <a:r>
              <a:rPr lang="en-US" dirty="0"/>
              <a:t>shows that new deforestation is not necessary to beef production.</a:t>
            </a:r>
          </a:p>
          <a:p>
            <a:pPr algn="l"/>
            <a:endParaRPr lang="en-US" sz="2200" dirty="0"/>
          </a:p>
          <a:p>
            <a:pPr algn="l"/>
            <a:r>
              <a:rPr lang="en-US" b="1" dirty="0"/>
              <a:t>It supports our legitimacy + reputation </a:t>
            </a:r>
            <a:r>
              <a:rPr lang="en-US" dirty="0"/>
              <a:t>around deforestation (including at global events).</a:t>
            </a:r>
          </a:p>
          <a:p>
            <a:pPr algn="l"/>
            <a:endParaRPr lang="en-US" sz="2200" dirty="0"/>
          </a:p>
          <a:p>
            <a:pPr algn="l"/>
            <a:r>
              <a:rPr lang="en-US" b="1" dirty="0"/>
              <a:t>Our history </a:t>
            </a:r>
            <a:r>
              <a:rPr lang="en-US" dirty="0"/>
              <a:t>is born out of a focus on deforestation.</a:t>
            </a:r>
          </a:p>
          <a:p>
            <a:pPr algn="l"/>
            <a:endParaRPr lang="en-US" sz="2200" dirty="0"/>
          </a:p>
          <a:p>
            <a:pPr algn="l"/>
            <a:r>
              <a:rPr lang="en-US" dirty="0"/>
              <a:t>It’s part of our </a:t>
            </a:r>
            <a:r>
              <a:rPr lang="en-US" b="1" dirty="0"/>
              <a:t>Principles &amp; Criteria already (as of 2014)</a:t>
            </a:r>
          </a:p>
          <a:p>
            <a:pPr algn="l"/>
            <a:r>
              <a:rPr lang="en-US" sz="2400" i="1" dirty="0"/>
              <a:t>Native forests are protected from deforestation. </a:t>
            </a:r>
          </a:p>
          <a:p>
            <a:pPr algn="l"/>
            <a:r>
              <a:rPr lang="en-US" sz="2400" i="1" dirty="0"/>
              <a:t>Grasslands, other native ecosystems, and high conservation value areas are protected from land conversion and degradation.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It supports coalescing for the industry around meeting the </a:t>
            </a:r>
            <a:r>
              <a:rPr lang="en-US" b="1" dirty="0"/>
              <a:t>European Union Deforestation Regulation</a:t>
            </a:r>
            <a:r>
              <a:rPr lang="en-US" dirty="0"/>
              <a:t>.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Many of our members </a:t>
            </a:r>
            <a:r>
              <a:rPr lang="en-US" dirty="0"/>
              <a:t>already have own commitments/targets on deforestation.</a:t>
            </a:r>
          </a:p>
          <a:p>
            <a:pPr algn="l"/>
            <a:endParaRPr lang="en-US" b="1" dirty="0"/>
          </a:p>
          <a:p>
            <a:pPr algn="l"/>
            <a:r>
              <a:rPr lang="en-US" b="1" dirty="0"/>
              <a:t>Roundtables don’t necessarily have deforestation </a:t>
            </a:r>
            <a:r>
              <a:rPr lang="en-US" dirty="0"/>
              <a:t>as a focus in their NPP goals.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AC104-D43C-5D1B-E2A7-1F1A4E7AA2B4}"/>
              </a:ext>
            </a:extLst>
          </p:cNvPr>
          <p:cNvSpPr txBox="1"/>
          <p:nvPr/>
        </p:nvSpPr>
        <p:spPr>
          <a:xfrm>
            <a:off x="9922933" y="313954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sz="1800" i="1" dirty="0"/>
              <a:t> Key takeaways from the last meeting</a:t>
            </a:r>
          </a:p>
        </p:txBody>
      </p:sp>
    </p:spTree>
    <p:extLst>
      <p:ext uri="{BB962C8B-B14F-4D97-AF65-F5344CB8AC3E}">
        <p14:creationId xmlns:p14="http://schemas.microsoft.com/office/powerpoint/2010/main" val="403352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pic>
        <p:nvPicPr>
          <p:cNvPr id="28" name="Image 0" descr="preencoded.png">
            <a:extLst>
              <a:ext uri="{FF2B5EF4-FFF2-40B4-BE49-F238E27FC236}">
                <a16:creationId xmlns:a16="http://schemas.microsoft.com/office/drawing/2014/main" id="{719B3DF8-153E-6868-BB8F-F242DBE52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8152"/>
            <a:ext cx="14630400" cy="1933760"/>
          </a:xfrm>
          <a:prstGeom prst="rect">
            <a:avLst/>
          </a:prstGeom>
        </p:spPr>
      </p:pic>
      <p:sp>
        <p:nvSpPr>
          <p:cNvPr id="3" name="Shape 1"/>
          <p:cNvSpPr/>
          <p:nvPr/>
        </p:nvSpPr>
        <p:spPr>
          <a:xfrm>
            <a:off x="23830" y="1439300"/>
            <a:ext cx="14630400" cy="6814683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5" name="Text 2"/>
          <p:cNvSpPr/>
          <p:nvPr/>
        </p:nvSpPr>
        <p:spPr>
          <a:xfrm>
            <a:off x="2792358" y="2000488"/>
            <a:ext cx="7736919" cy="5854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610"/>
              </a:lnSpc>
              <a:buNone/>
            </a:pPr>
            <a:r>
              <a:rPr lang="en-US" sz="3688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Deforestation and Conversion Commitments </a:t>
            </a:r>
            <a:endParaRPr lang="en-US" sz="3688" dirty="0"/>
          </a:p>
        </p:txBody>
      </p:sp>
      <p:sp>
        <p:nvSpPr>
          <p:cNvPr id="6" name="Shape 3"/>
          <p:cNvSpPr/>
          <p:nvPr/>
        </p:nvSpPr>
        <p:spPr>
          <a:xfrm flipV="1">
            <a:off x="1209822" y="4931826"/>
            <a:ext cx="12173369" cy="45719"/>
          </a:xfrm>
          <a:prstGeom prst="rect">
            <a:avLst/>
          </a:prstGeom>
          <a:solidFill>
            <a:srgbClr val="CDCDCA"/>
          </a:solidFill>
          <a:ln/>
        </p:spPr>
      </p:sp>
      <p:sp>
        <p:nvSpPr>
          <p:cNvPr id="7" name="Shape 4"/>
          <p:cNvSpPr/>
          <p:nvPr/>
        </p:nvSpPr>
        <p:spPr>
          <a:xfrm>
            <a:off x="4048867" y="4265457"/>
            <a:ext cx="37386" cy="655558"/>
          </a:xfrm>
          <a:prstGeom prst="rect">
            <a:avLst/>
          </a:prstGeom>
          <a:solidFill>
            <a:srgbClr val="CDCDCA"/>
          </a:solidFill>
          <a:ln/>
        </p:spPr>
      </p:sp>
      <p:sp>
        <p:nvSpPr>
          <p:cNvPr id="8" name="Shape 5"/>
          <p:cNvSpPr/>
          <p:nvPr/>
        </p:nvSpPr>
        <p:spPr>
          <a:xfrm>
            <a:off x="3856819" y="4710275"/>
            <a:ext cx="421481" cy="421481"/>
          </a:xfrm>
          <a:prstGeom prst="roundRect">
            <a:avLst>
              <a:gd name="adj" fmla="val 26668"/>
            </a:avLst>
          </a:prstGeom>
          <a:solidFill>
            <a:srgbClr val="E1DBD0"/>
          </a:solidFill>
          <a:ln/>
        </p:spPr>
      </p:sp>
      <p:sp>
        <p:nvSpPr>
          <p:cNvPr id="9" name="Text 6"/>
          <p:cNvSpPr/>
          <p:nvPr/>
        </p:nvSpPr>
        <p:spPr>
          <a:xfrm>
            <a:off x="3986001" y="4710491"/>
            <a:ext cx="162997" cy="3512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66"/>
              </a:lnSpc>
              <a:buNone/>
            </a:pPr>
            <a:r>
              <a:rPr lang="en-US" sz="2213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</a:t>
            </a:r>
            <a:endParaRPr lang="en-US" sz="2213" dirty="0"/>
          </a:p>
        </p:txBody>
      </p:sp>
      <p:sp>
        <p:nvSpPr>
          <p:cNvPr id="10" name="Text 7"/>
          <p:cNvSpPr/>
          <p:nvPr/>
        </p:nvSpPr>
        <p:spPr>
          <a:xfrm>
            <a:off x="2978197" y="2683324"/>
            <a:ext cx="2341602" cy="2926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05"/>
              </a:lnSpc>
              <a:buNone/>
            </a:pPr>
            <a:r>
              <a:rPr lang="en-US" sz="184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50% have a deforestation commitment</a:t>
            </a:r>
            <a:endParaRPr lang="en-US" sz="1844" dirty="0"/>
          </a:p>
        </p:txBody>
      </p:sp>
      <p:sp>
        <p:nvSpPr>
          <p:cNvPr id="11" name="Text 8"/>
          <p:cNvSpPr/>
          <p:nvPr/>
        </p:nvSpPr>
        <p:spPr>
          <a:xfrm>
            <a:off x="2058380" y="3111015"/>
            <a:ext cx="3980974" cy="5991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360"/>
              </a:lnSpc>
              <a:buNone/>
            </a:pPr>
            <a:r>
              <a:rPr lang="en-US" sz="1475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Half of surveyed members already have public deforestation commitments in place.</a:t>
            </a:r>
          </a:p>
          <a:p>
            <a:pPr algn="ctr">
              <a:lnSpc>
                <a:spcPts val="2360"/>
              </a:lnSpc>
            </a:pPr>
            <a:r>
              <a:rPr lang="pt-BR" sz="1600" dirty="0">
                <a:solidFill>
                  <a:srgbClr val="4A4A45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Every </a:t>
            </a:r>
            <a:r>
              <a:rPr lang="pt-BR" sz="1600" dirty="0" err="1">
                <a:solidFill>
                  <a:srgbClr val="4A4A45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retailer</a:t>
            </a:r>
            <a:r>
              <a:rPr lang="pt-BR" sz="1600" dirty="0">
                <a:solidFill>
                  <a:srgbClr val="4A4A45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pt-BR" sz="1600" dirty="0" err="1">
                <a:solidFill>
                  <a:srgbClr val="4A4A45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and</a:t>
            </a:r>
            <a:r>
              <a:rPr lang="pt-BR" sz="1600" dirty="0">
                <a:solidFill>
                  <a:srgbClr val="4A4A45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pt-BR" sz="1600" dirty="0" err="1">
                <a:solidFill>
                  <a:srgbClr val="4A4A45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majority</a:t>
            </a:r>
            <a:r>
              <a:rPr lang="pt-BR" sz="1600" dirty="0">
                <a:solidFill>
                  <a:srgbClr val="4A4A45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pt-BR" sz="1600" dirty="0" err="1">
                <a:solidFill>
                  <a:srgbClr val="4A4A45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of</a:t>
            </a:r>
            <a:r>
              <a:rPr lang="pt-BR" sz="1600" dirty="0">
                <a:solidFill>
                  <a:srgbClr val="4A4A45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 processors </a:t>
            </a:r>
            <a:r>
              <a:rPr lang="pt-BR" sz="1600" dirty="0" err="1">
                <a:solidFill>
                  <a:srgbClr val="4A4A45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had</a:t>
            </a:r>
            <a:r>
              <a:rPr lang="pt-BR" sz="1600" dirty="0">
                <a:solidFill>
                  <a:srgbClr val="4A4A45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 a </a:t>
            </a:r>
            <a:r>
              <a:rPr lang="pt-BR" sz="1600" dirty="0" err="1">
                <a:solidFill>
                  <a:srgbClr val="4A4A45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deforestation</a:t>
            </a:r>
            <a:r>
              <a:rPr lang="pt-BR" sz="1600" dirty="0">
                <a:solidFill>
                  <a:srgbClr val="4A4A45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pt-BR" sz="1600" dirty="0" err="1">
                <a:solidFill>
                  <a:srgbClr val="4A4A45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commitment</a:t>
            </a:r>
            <a:r>
              <a:rPr lang="pt-BR" sz="1600" dirty="0">
                <a:solidFill>
                  <a:srgbClr val="4A4A45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600" dirty="0">
              <a:highlight>
                <a:srgbClr val="FFFF00"/>
              </a:highlight>
            </a:endParaRPr>
          </a:p>
          <a:p>
            <a:pPr marL="0" indent="0" algn="ctr">
              <a:lnSpc>
                <a:spcPts val="2360"/>
              </a:lnSpc>
              <a:buNone/>
            </a:pPr>
            <a:endParaRPr lang="en-US" sz="1475" dirty="0"/>
          </a:p>
        </p:txBody>
      </p:sp>
      <p:sp>
        <p:nvSpPr>
          <p:cNvPr id="17" name="Shape 14"/>
          <p:cNvSpPr/>
          <p:nvPr/>
        </p:nvSpPr>
        <p:spPr>
          <a:xfrm>
            <a:off x="10456258" y="4216482"/>
            <a:ext cx="37386" cy="655558"/>
          </a:xfrm>
          <a:prstGeom prst="rect">
            <a:avLst/>
          </a:prstGeom>
          <a:solidFill>
            <a:srgbClr val="CDCDCA"/>
          </a:solidFill>
          <a:ln/>
        </p:spPr>
      </p:sp>
      <p:sp>
        <p:nvSpPr>
          <p:cNvPr id="18" name="Shape 15"/>
          <p:cNvSpPr/>
          <p:nvPr/>
        </p:nvSpPr>
        <p:spPr>
          <a:xfrm>
            <a:off x="10264210" y="4661300"/>
            <a:ext cx="421481" cy="421481"/>
          </a:xfrm>
          <a:prstGeom prst="roundRect">
            <a:avLst>
              <a:gd name="adj" fmla="val 26668"/>
            </a:avLst>
          </a:prstGeom>
          <a:solidFill>
            <a:srgbClr val="E1DBD0"/>
          </a:solidFill>
          <a:ln/>
        </p:spPr>
      </p:sp>
      <p:sp>
        <p:nvSpPr>
          <p:cNvPr id="19" name="Text 16"/>
          <p:cNvSpPr/>
          <p:nvPr/>
        </p:nvSpPr>
        <p:spPr>
          <a:xfrm>
            <a:off x="10393393" y="4696423"/>
            <a:ext cx="162997" cy="3512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66"/>
              </a:lnSpc>
              <a:buNone/>
            </a:pPr>
            <a:r>
              <a:rPr lang="en-US" sz="2213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</a:t>
            </a:r>
            <a:endParaRPr lang="en-US" sz="2213" dirty="0"/>
          </a:p>
        </p:txBody>
      </p:sp>
      <p:sp>
        <p:nvSpPr>
          <p:cNvPr id="20" name="Text 17"/>
          <p:cNvSpPr/>
          <p:nvPr/>
        </p:nvSpPr>
        <p:spPr>
          <a:xfrm>
            <a:off x="9285457" y="2983155"/>
            <a:ext cx="2341602" cy="2926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05"/>
              </a:lnSpc>
              <a:buNone/>
            </a:pPr>
            <a:r>
              <a:rPr lang="en-US" sz="184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50% do not have a current public deforestation commitment.</a:t>
            </a:r>
          </a:p>
          <a:p>
            <a:pPr marL="0" indent="0" algn="ctr">
              <a:lnSpc>
                <a:spcPts val="2305"/>
              </a:lnSpc>
              <a:buNone/>
            </a:pPr>
            <a:r>
              <a:rPr lang="en-US" sz="1400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 producer / association has a commitment: </a:t>
            </a:r>
          </a:p>
          <a:p>
            <a:pPr marL="0" indent="0" algn="ctr">
              <a:lnSpc>
                <a:spcPts val="2305"/>
              </a:lnSpc>
              <a:buNone/>
            </a:pPr>
            <a:r>
              <a:rPr lang="en-US" sz="1400" i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protecting native trees while removing invasive brush where feasible.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2E8303A-2821-5ABA-406E-5E398A5E7BDF}"/>
              </a:ext>
            </a:extLst>
          </p:cNvPr>
          <p:cNvSpPr txBox="1"/>
          <p:nvPr/>
        </p:nvSpPr>
        <p:spPr>
          <a:xfrm>
            <a:off x="9976921" y="1435274"/>
            <a:ext cx="59794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2024</a:t>
            </a:r>
            <a:r>
              <a:rPr lang="en-US" sz="22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pt-BR" sz="22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GRSB </a:t>
            </a:r>
            <a:r>
              <a:rPr lang="pt-BR" sz="2200" b="1" dirty="0" err="1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Deforestation</a:t>
            </a:r>
            <a:r>
              <a:rPr lang="pt-BR" sz="22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pt-BR" sz="2200" b="1" dirty="0" err="1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Survey</a:t>
            </a:r>
            <a:endParaRPr lang="pt-BR" sz="2200" b="1" dirty="0">
              <a:solidFill>
                <a:srgbClr val="28282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9DAA7BA-00ED-1D4A-3893-F9DA1051728E}"/>
              </a:ext>
            </a:extLst>
          </p:cNvPr>
          <p:cNvSpPr txBox="1"/>
          <p:nvPr/>
        </p:nvSpPr>
        <p:spPr>
          <a:xfrm>
            <a:off x="12019175" y="7366056"/>
            <a:ext cx="24489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6B787F"/>
                </a:solidFill>
                <a:effectLst/>
                <a:latin typeface="National2"/>
              </a:rPr>
              <a:t> </a:t>
            </a:r>
            <a:r>
              <a:rPr lang="pt-BR" b="0" i="0" dirty="0" err="1">
                <a:solidFill>
                  <a:srgbClr val="6B787F"/>
                </a:solidFill>
                <a:effectLst/>
                <a:latin typeface="National2"/>
              </a:rPr>
              <a:t>Answered</a:t>
            </a:r>
            <a:r>
              <a:rPr lang="pt-BR" b="0" i="0" dirty="0">
                <a:solidFill>
                  <a:srgbClr val="6B787F"/>
                </a:solidFill>
                <a:effectLst/>
                <a:latin typeface="National2"/>
              </a:rPr>
              <a:t>: 28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6B787F"/>
                </a:solidFill>
                <a:effectLst/>
                <a:latin typeface="National2"/>
              </a:rPr>
              <a:t> </a:t>
            </a:r>
            <a:r>
              <a:rPr lang="pt-BR" b="0" i="0" dirty="0" err="1">
                <a:solidFill>
                  <a:srgbClr val="6B787F"/>
                </a:solidFill>
                <a:effectLst/>
                <a:latin typeface="National2"/>
              </a:rPr>
              <a:t>Skipped</a:t>
            </a:r>
            <a:r>
              <a:rPr lang="pt-BR" b="0" i="0" dirty="0">
                <a:solidFill>
                  <a:srgbClr val="6B787F"/>
                </a:solidFill>
                <a:effectLst/>
                <a:latin typeface="National2"/>
              </a:rPr>
              <a:t>: 14</a:t>
            </a:r>
          </a:p>
          <a:p>
            <a:pPr algn="r"/>
            <a:endParaRPr lang="pt-BR" b="0" i="0" dirty="0">
              <a:solidFill>
                <a:srgbClr val="6B787F"/>
              </a:solidFill>
              <a:effectLst/>
              <a:latin typeface="National2"/>
            </a:endParaRPr>
          </a:p>
        </p:txBody>
      </p:sp>
      <p:sp>
        <p:nvSpPr>
          <p:cNvPr id="4" name="Shape 3">
            <a:extLst>
              <a:ext uri="{FF2B5EF4-FFF2-40B4-BE49-F238E27FC236}">
                <a16:creationId xmlns:a16="http://schemas.microsoft.com/office/drawing/2014/main" id="{31AA83FE-B5C4-DF6B-A1F1-F136EE64564F}"/>
              </a:ext>
            </a:extLst>
          </p:cNvPr>
          <p:cNvSpPr/>
          <p:nvPr/>
        </p:nvSpPr>
        <p:spPr>
          <a:xfrm>
            <a:off x="604498" y="5542906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</p:sp>
      <p:sp>
        <p:nvSpPr>
          <p:cNvPr id="22" name="Text 5">
            <a:extLst>
              <a:ext uri="{FF2B5EF4-FFF2-40B4-BE49-F238E27FC236}">
                <a16:creationId xmlns:a16="http://schemas.microsoft.com/office/drawing/2014/main" id="{5CDA7364-97CB-1D56-B96F-3CC2ADC2E5B2}"/>
              </a:ext>
            </a:extLst>
          </p:cNvPr>
          <p:cNvSpPr/>
          <p:nvPr/>
        </p:nvSpPr>
        <p:spPr>
          <a:xfrm>
            <a:off x="1370488" y="5619225"/>
            <a:ext cx="298465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Zero Deforestation</a:t>
            </a:r>
            <a:endParaRPr lang="en-US" sz="2187" dirty="0"/>
          </a:p>
        </p:txBody>
      </p:sp>
      <p:sp>
        <p:nvSpPr>
          <p:cNvPr id="25" name="Text 6">
            <a:extLst>
              <a:ext uri="{FF2B5EF4-FFF2-40B4-BE49-F238E27FC236}">
                <a16:creationId xmlns:a16="http://schemas.microsoft.com/office/drawing/2014/main" id="{FFBAE574-7C4B-4B41-77FC-A3B9E3C50E8A}"/>
              </a:ext>
            </a:extLst>
          </p:cNvPr>
          <p:cNvSpPr/>
          <p:nvPr/>
        </p:nvSpPr>
        <p:spPr>
          <a:xfrm>
            <a:off x="1370488" y="6140352"/>
            <a:ext cx="8236499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pt-BR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53% (9/17) </a:t>
            </a:r>
            <a:r>
              <a:rPr lang="pt-BR" sz="1750" dirty="0" err="1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were</a:t>
            </a:r>
            <a:r>
              <a:rPr lang="pt-BR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zero </a:t>
            </a:r>
            <a:r>
              <a:rPr lang="pt-BR" sz="1750" dirty="0" err="1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deforestation</a:t>
            </a:r>
            <a:r>
              <a:rPr lang="pt-BR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pt-BR" sz="1750" dirty="0">
                <a:solidFill>
                  <a:srgbClr val="4A4A45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Processors, </a:t>
            </a:r>
            <a:r>
              <a:rPr lang="pt-BR" sz="1750" dirty="0" err="1">
                <a:solidFill>
                  <a:srgbClr val="4A4A45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retailers</a:t>
            </a:r>
            <a:r>
              <a:rPr lang="pt-BR" sz="1750" dirty="0">
                <a:solidFill>
                  <a:srgbClr val="4A4A45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, </a:t>
            </a:r>
            <a:r>
              <a:rPr lang="pt-BR" sz="1750" dirty="0" err="1">
                <a:solidFill>
                  <a:srgbClr val="4A4A45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NGOs</a:t>
            </a:r>
            <a:r>
              <a:rPr lang="pt-BR" sz="1750" dirty="0">
                <a:solidFill>
                  <a:srgbClr val="4A4A45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, </a:t>
            </a:r>
            <a:r>
              <a:rPr lang="pt-BR" sz="1750" dirty="0" err="1">
                <a:solidFill>
                  <a:srgbClr val="4A4A45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and</a:t>
            </a:r>
            <a:r>
              <a:rPr lang="pt-BR" sz="1750" dirty="0">
                <a:solidFill>
                  <a:srgbClr val="4A4A45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 1 RT.</a:t>
            </a:r>
          </a:p>
        </p:txBody>
      </p:sp>
      <p:sp>
        <p:nvSpPr>
          <p:cNvPr id="34" name="Text 6">
            <a:extLst>
              <a:ext uri="{FF2B5EF4-FFF2-40B4-BE49-F238E27FC236}">
                <a16:creationId xmlns:a16="http://schemas.microsoft.com/office/drawing/2014/main" id="{B786F7DF-270D-8497-9088-BF3F091CDA13}"/>
              </a:ext>
            </a:extLst>
          </p:cNvPr>
          <p:cNvSpPr/>
          <p:nvPr/>
        </p:nvSpPr>
        <p:spPr>
          <a:xfrm>
            <a:off x="711874" y="5621469"/>
            <a:ext cx="319408" cy="3512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66"/>
              </a:lnSpc>
              <a:buNone/>
            </a:pPr>
            <a:r>
              <a:rPr lang="en-US" sz="2213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1.1</a:t>
            </a:r>
            <a:endParaRPr lang="en-US" sz="2213" dirty="0"/>
          </a:p>
        </p:txBody>
      </p:sp>
      <p:sp>
        <p:nvSpPr>
          <p:cNvPr id="37" name="Shape 4">
            <a:extLst>
              <a:ext uri="{FF2B5EF4-FFF2-40B4-BE49-F238E27FC236}">
                <a16:creationId xmlns:a16="http://schemas.microsoft.com/office/drawing/2014/main" id="{C3C3B9B8-F2B2-6DAF-5B2A-3C794303E474}"/>
              </a:ext>
            </a:extLst>
          </p:cNvPr>
          <p:cNvSpPr/>
          <p:nvPr/>
        </p:nvSpPr>
        <p:spPr>
          <a:xfrm flipH="1">
            <a:off x="2485122" y="4932794"/>
            <a:ext cx="45719" cy="585431"/>
          </a:xfrm>
          <a:prstGeom prst="rect">
            <a:avLst/>
          </a:prstGeom>
          <a:solidFill>
            <a:srgbClr val="CDCDCA"/>
          </a:solidFill>
          <a:ln/>
        </p:spPr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C8360A7F-0936-A34B-6FFD-A63D99AB5AC0}"/>
              </a:ext>
            </a:extLst>
          </p:cNvPr>
          <p:cNvSpPr/>
          <p:nvPr/>
        </p:nvSpPr>
        <p:spPr>
          <a:xfrm>
            <a:off x="5461095" y="6097778"/>
            <a:ext cx="84022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47% (8/17) included conversion.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Only 1 member had a commitment on deforestation but not conversion.</a:t>
            </a:r>
            <a:endParaRPr lang="en-US" sz="1750" dirty="0">
              <a:highlight>
                <a:srgbClr val="FFFF00"/>
              </a:highlight>
            </a:endParaRPr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FF402F7C-69DB-3776-8FD9-74CB45A9316C}"/>
              </a:ext>
            </a:extLst>
          </p:cNvPr>
          <p:cNvSpPr/>
          <p:nvPr/>
        </p:nvSpPr>
        <p:spPr>
          <a:xfrm>
            <a:off x="5461095" y="5572006"/>
            <a:ext cx="308991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Conversion Included?</a:t>
            </a:r>
            <a:endParaRPr lang="en-US" sz="2187" dirty="0"/>
          </a:p>
        </p:txBody>
      </p:sp>
      <p:sp>
        <p:nvSpPr>
          <p:cNvPr id="14" name="Shape 7">
            <a:extLst>
              <a:ext uri="{FF2B5EF4-FFF2-40B4-BE49-F238E27FC236}">
                <a16:creationId xmlns:a16="http://schemas.microsoft.com/office/drawing/2014/main" id="{48C1B24E-790B-60D6-8644-9D62272B9393}"/>
              </a:ext>
            </a:extLst>
          </p:cNvPr>
          <p:cNvSpPr/>
          <p:nvPr/>
        </p:nvSpPr>
        <p:spPr>
          <a:xfrm>
            <a:off x="4907146" y="553910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1DBD0"/>
          </a:solidFill>
          <a:ln/>
        </p:spPr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C4194A53-CBFF-D806-EC5E-F6F1560331AD}"/>
              </a:ext>
            </a:extLst>
          </p:cNvPr>
          <p:cNvSpPr/>
          <p:nvPr/>
        </p:nvSpPr>
        <p:spPr>
          <a:xfrm>
            <a:off x="4960188" y="5590864"/>
            <a:ext cx="319408" cy="3512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66"/>
              </a:lnSpc>
              <a:buNone/>
            </a:pPr>
            <a:r>
              <a:rPr lang="en-US" sz="2213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1.2</a:t>
            </a:r>
            <a:endParaRPr lang="en-US" sz="2213" dirty="0"/>
          </a:p>
        </p:txBody>
      </p:sp>
      <p:sp>
        <p:nvSpPr>
          <p:cNvPr id="16" name="Shape 4">
            <a:extLst>
              <a:ext uri="{FF2B5EF4-FFF2-40B4-BE49-F238E27FC236}">
                <a16:creationId xmlns:a16="http://schemas.microsoft.com/office/drawing/2014/main" id="{B43F517D-4903-BF54-64AF-E4D690D36A38}"/>
              </a:ext>
            </a:extLst>
          </p:cNvPr>
          <p:cNvSpPr/>
          <p:nvPr/>
        </p:nvSpPr>
        <p:spPr>
          <a:xfrm flipH="1">
            <a:off x="6559070" y="4962646"/>
            <a:ext cx="45719" cy="506236"/>
          </a:xfrm>
          <a:prstGeom prst="rect">
            <a:avLst/>
          </a:prstGeom>
          <a:solidFill>
            <a:srgbClr val="CDCDCA"/>
          </a:solidFill>
          <a:ln/>
        </p:spPr>
      </p:sp>
    </p:spTree>
    <p:extLst>
      <p:ext uri="{BB962C8B-B14F-4D97-AF65-F5344CB8AC3E}">
        <p14:creationId xmlns:p14="http://schemas.microsoft.com/office/powerpoint/2010/main" val="316637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621036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34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Geographic Coverage of Current Commitments</a:t>
            </a:r>
            <a:endParaRPr lang="en-US" sz="3400" dirty="0"/>
          </a:p>
        </p:txBody>
      </p:sp>
      <p:sp>
        <p:nvSpPr>
          <p:cNvPr id="5" name="Shape 3"/>
          <p:cNvSpPr/>
          <p:nvPr/>
        </p:nvSpPr>
        <p:spPr>
          <a:xfrm>
            <a:off x="2037993" y="2759749"/>
            <a:ext cx="5388292" cy="1875027"/>
          </a:xfrm>
          <a:prstGeom prst="roundRect">
            <a:avLst>
              <a:gd name="adj" fmla="val 8151"/>
            </a:avLst>
          </a:prstGeom>
          <a:solidFill>
            <a:srgbClr val="E1DBD0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288493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Brazilian Amazon and </a:t>
            </a:r>
            <a:r>
              <a:rPr lang="en-US" sz="2187" b="1" dirty="0" err="1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Cerrado</a:t>
            </a: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biomes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0162" y="3365353"/>
            <a:ext cx="5055037" cy="13773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n-US" sz="1750" dirty="0" err="1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Cerrado</a:t>
            </a: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is more apt to refer to conversion.</a:t>
            </a:r>
          </a:p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2037993" y="5503322"/>
            <a:ext cx="5388290" cy="1857731"/>
          </a:xfrm>
          <a:prstGeom prst="roundRect">
            <a:avLst>
              <a:gd name="adj" fmla="val 8151"/>
            </a:avLst>
          </a:prstGeom>
          <a:solidFill>
            <a:srgbClr val="E1DBD0"/>
          </a:solidFill>
          <a:ln/>
        </p:spPr>
      </p:sp>
      <p:sp>
        <p:nvSpPr>
          <p:cNvPr id="9" name="Text 7"/>
          <p:cNvSpPr/>
          <p:nvPr/>
        </p:nvSpPr>
        <p:spPr>
          <a:xfrm>
            <a:off x="2260164" y="571313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Latin America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2260164" y="6193548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Several members have commitments covering Argentina, Mexico, Paraguay, and Bolivia.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7648454" y="2777044"/>
            <a:ext cx="5388292" cy="1857732"/>
          </a:xfrm>
          <a:prstGeom prst="roundRect">
            <a:avLst>
              <a:gd name="adj" fmla="val 6696"/>
            </a:avLst>
          </a:prstGeom>
          <a:solidFill>
            <a:srgbClr val="E1DBD0"/>
          </a:solidFill>
          <a:ln/>
        </p:spPr>
      </p:sp>
      <p:sp>
        <p:nvSpPr>
          <p:cNvPr id="12" name="Text 10"/>
          <p:cNvSpPr/>
          <p:nvPr/>
        </p:nvSpPr>
        <p:spPr>
          <a:xfrm>
            <a:off x="8075533" y="290248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Global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8092793" y="3379797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Some members have adopted deforestation commitments applicable to their entire global supply chains.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648454" y="5503322"/>
            <a:ext cx="5388292" cy="1857732"/>
          </a:xfrm>
          <a:prstGeom prst="roundRect">
            <a:avLst>
              <a:gd name="adj" fmla="val 6696"/>
            </a:avLst>
          </a:prstGeom>
          <a:solidFill>
            <a:srgbClr val="E1DBD0"/>
          </a:solidFill>
          <a:ln/>
        </p:spPr>
      </p:sp>
      <p:sp>
        <p:nvSpPr>
          <p:cNvPr id="15" name="Text 13"/>
          <p:cNvSpPr/>
          <p:nvPr/>
        </p:nvSpPr>
        <p:spPr>
          <a:xfrm>
            <a:off x="8163612" y="5741017"/>
            <a:ext cx="248450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91"/>
              </a:lnSpc>
              <a:buNone/>
            </a:pPr>
            <a:r>
              <a:rPr lang="en-US" sz="219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Other</a:t>
            </a:r>
            <a:endParaRPr lang="en-US" sz="2190" dirty="0"/>
          </a:p>
        </p:txBody>
      </p:sp>
      <p:sp>
        <p:nvSpPr>
          <p:cNvPr id="16" name="Text 14"/>
          <p:cNvSpPr/>
          <p:nvPr/>
        </p:nvSpPr>
        <p:spPr>
          <a:xfrm>
            <a:off x="8163612" y="6143020"/>
            <a:ext cx="465096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Australia and the United States.</a:t>
            </a:r>
            <a:endParaRPr lang="en-US" sz="175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53BF89B-03F0-3688-3BD9-2FFBA3C44DEF}"/>
              </a:ext>
            </a:extLst>
          </p:cNvPr>
          <p:cNvSpPr txBox="1"/>
          <p:nvPr/>
        </p:nvSpPr>
        <p:spPr>
          <a:xfrm>
            <a:off x="9464278" y="781796"/>
            <a:ext cx="59794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2024</a:t>
            </a:r>
            <a:r>
              <a:rPr lang="en-US" sz="2200" dirty="0">
                <a:solidFill>
                  <a:srgbClr val="4A4A4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pt-BR" sz="22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GRSB </a:t>
            </a:r>
            <a:r>
              <a:rPr lang="pt-BR" sz="2200" b="1" dirty="0" err="1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Deforestation</a:t>
            </a:r>
            <a:r>
              <a:rPr lang="pt-BR" sz="2200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pt-BR" sz="2200" b="1" dirty="0" err="1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Survey</a:t>
            </a:r>
            <a:endParaRPr lang="pt-BR" sz="2200" b="1" dirty="0">
              <a:solidFill>
                <a:srgbClr val="28282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</p:txBody>
      </p:sp>
      <p:sp>
        <p:nvSpPr>
          <p:cNvPr id="17" name="CaixaDeTexto 26">
            <a:extLst>
              <a:ext uri="{FF2B5EF4-FFF2-40B4-BE49-F238E27FC236}">
                <a16:creationId xmlns:a16="http://schemas.microsoft.com/office/drawing/2014/main" id="{5FEDFBF1-838F-5D9F-7862-75D42D6D911D}"/>
              </a:ext>
            </a:extLst>
          </p:cNvPr>
          <p:cNvSpPr txBox="1"/>
          <p:nvPr/>
        </p:nvSpPr>
        <p:spPr>
          <a:xfrm>
            <a:off x="12019175" y="7366056"/>
            <a:ext cx="24489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6B787F"/>
                </a:solidFill>
                <a:effectLst/>
                <a:latin typeface="National2"/>
              </a:rPr>
              <a:t> </a:t>
            </a:r>
            <a:r>
              <a:rPr lang="pt-BR" b="0" i="0" dirty="0" err="1">
                <a:solidFill>
                  <a:srgbClr val="6B787F"/>
                </a:solidFill>
                <a:effectLst/>
                <a:latin typeface="National2"/>
              </a:rPr>
              <a:t>Answered</a:t>
            </a:r>
            <a:r>
              <a:rPr lang="pt-BR" b="0" i="0" dirty="0">
                <a:solidFill>
                  <a:srgbClr val="6B787F"/>
                </a:solidFill>
                <a:effectLst/>
                <a:latin typeface="National2"/>
              </a:rPr>
              <a:t>: 14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6B787F"/>
                </a:solidFill>
                <a:effectLst/>
                <a:latin typeface="National2"/>
              </a:rPr>
              <a:t> </a:t>
            </a:r>
            <a:r>
              <a:rPr lang="pt-BR" b="0" i="0" dirty="0" err="1">
                <a:solidFill>
                  <a:srgbClr val="6B787F"/>
                </a:solidFill>
                <a:effectLst/>
                <a:latin typeface="National2"/>
              </a:rPr>
              <a:t>Skipped</a:t>
            </a:r>
            <a:r>
              <a:rPr lang="pt-BR" b="0" i="0" dirty="0">
                <a:solidFill>
                  <a:srgbClr val="6B787F"/>
                </a:solidFill>
                <a:effectLst/>
                <a:latin typeface="National2"/>
              </a:rPr>
              <a:t>: 28</a:t>
            </a:r>
          </a:p>
          <a:p>
            <a:pPr algn="r"/>
            <a:endParaRPr lang="pt-BR" b="0" i="0" dirty="0">
              <a:solidFill>
                <a:srgbClr val="6B787F"/>
              </a:solidFill>
              <a:effectLst/>
              <a:latin typeface="National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92C87F-A16E-C0DE-B953-CBC90A64525A}"/>
              </a:ext>
            </a:extLst>
          </p:cNvPr>
          <p:cNvSpPr txBox="1"/>
          <p:nvPr/>
        </p:nvSpPr>
        <p:spPr>
          <a:xfrm>
            <a:off x="9922933" y="313954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sz="1800" i="1" dirty="0"/>
              <a:t> Key takeaways from the last meeting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">
            <a:extLst>
              <a:ext uri="{FF2B5EF4-FFF2-40B4-BE49-F238E27FC236}">
                <a16:creationId xmlns:a16="http://schemas.microsoft.com/office/drawing/2014/main" id="{C7879582-2D10-FDEE-B394-E38388B24043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54C806-BBF1-F360-CD36-BD71DC555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309096"/>
              </p:ext>
            </p:extLst>
          </p:nvPr>
        </p:nvGraphicFramePr>
        <p:xfrm>
          <a:off x="1660967" y="2212323"/>
          <a:ext cx="11215867" cy="2784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3322">
                  <a:extLst>
                    <a:ext uri="{9D8B030D-6E8A-4147-A177-3AD203B41FA5}">
                      <a16:colId xmlns:a16="http://schemas.microsoft.com/office/drawing/2014/main" val="984877935"/>
                    </a:ext>
                  </a:extLst>
                </a:gridCol>
                <a:gridCol w="2063322">
                  <a:extLst>
                    <a:ext uri="{9D8B030D-6E8A-4147-A177-3AD203B41FA5}">
                      <a16:colId xmlns:a16="http://schemas.microsoft.com/office/drawing/2014/main" val="3187827578"/>
                    </a:ext>
                  </a:extLst>
                </a:gridCol>
                <a:gridCol w="2063322">
                  <a:extLst>
                    <a:ext uri="{9D8B030D-6E8A-4147-A177-3AD203B41FA5}">
                      <a16:colId xmlns:a16="http://schemas.microsoft.com/office/drawing/2014/main" val="4256666713"/>
                    </a:ext>
                  </a:extLst>
                </a:gridCol>
                <a:gridCol w="2642597">
                  <a:extLst>
                    <a:ext uri="{9D8B030D-6E8A-4147-A177-3AD203B41FA5}">
                      <a16:colId xmlns:a16="http://schemas.microsoft.com/office/drawing/2014/main" val="1140904367"/>
                    </a:ext>
                  </a:extLst>
                </a:gridCol>
                <a:gridCol w="2383304">
                  <a:extLst>
                    <a:ext uri="{9D8B030D-6E8A-4147-A177-3AD203B41FA5}">
                      <a16:colId xmlns:a16="http://schemas.microsoft.com/office/drawing/2014/main" val="3532535698"/>
                    </a:ext>
                  </a:extLst>
                </a:gridCol>
              </a:tblGrid>
              <a:tr h="4421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Forest definition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Focus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Canopy cover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Vegetation height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Extension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7029848"/>
                  </a:ext>
                </a:extLst>
              </a:tr>
              <a:tr h="11203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AFi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Allows legitimate national or sub-national definitions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10 %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 meters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0.5 hectares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491939"/>
                  </a:ext>
                </a:extLst>
              </a:tr>
              <a:tr h="1222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SBTi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SBTN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EUDR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FAO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00" dirty="0">
                          <a:effectLst/>
                        </a:rPr>
                        <a:t>Does not allow legitimate national or sub-national definitions</a:t>
                      </a:r>
                      <a:endParaRPr lang="en-US" sz="16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10 %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 meters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0.5 hectares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3803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DACB59A-E4D6-92D3-D851-E7CD0DF4CF9C}"/>
              </a:ext>
            </a:extLst>
          </p:cNvPr>
          <p:cNvSpPr txBox="1"/>
          <p:nvPr/>
        </p:nvSpPr>
        <p:spPr>
          <a:xfrm>
            <a:off x="405112" y="5571495"/>
            <a:ext cx="13727575" cy="1963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 err="1">
                <a:effectLst/>
                <a:latin typeface="Speedee" panose="020B060303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</a:t>
            </a:r>
            <a:r>
              <a:rPr lang="en-US" sz="1800" b="1" kern="100" dirty="0">
                <a:effectLst/>
                <a:latin typeface="Speedee" panose="020B060303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definition of forest:</a:t>
            </a:r>
            <a:r>
              <a:rPr lang="en-US" sz="1800" kern="100" dirty="0">
                <a:effectLst/>
                <a:latin typeface="Speedee" panose="020B060303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Land spanning more than </a:t>
            </a:r>
            <a:r>
              <a:rPr lang="en-US" sz="1800" kern="100" dirty="0">
                <a:effectLst/>
                <a:highlight>
                  <a:srgbClr val="FFFF00"/>
                </a:highlight>
                <a:latin typeface="Speedee" panose="020B060303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0.5 hectares </a:t>
            </a:r>
            <a:r>
              <a:rPr lang="en-US" sz="1800" kern="100" dirty="0">
                <a:effectLst/>
                <a:latin typeface="Speedee" panose="020B060303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trees higher than </a:t>
            </a:r>
            <a:r>
              <a:rPr lang="en-US" sz="1800" kern="100" dirty="0">
                <a:effectLst/>
                <a:highlight>
                  <a:srgbClr val="FFFF00"/>
                </a:highlight>
                <a:latin typeface="Speedee" panose="020B060303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1800" kern="100" dirty="0" err="1">
                <a:effectLst/>
                <a:highlight>
                  <a:srgbClr val="FFFF00"/>
                </a:highlight>
                <a:latin typeface="Speedee" panose="020B060303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metres</a:t>
            </a:r>
            <a:r>
              <a:rPr lang="en-US" sz="1800" kern="100" dirty="0">
                <a:effectLst/>
                <a:highlight>
                  <a:srgbClr val="FFFF00"/>
                </a:highlight>
                <a:latin typeface="Speedee" panose="020B060303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Speedee" panose="020B060303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</a:t>
            </a:r>
            <a:r>
              <a:rPr lang="en-US" sz="1800" kern="100" dirty="0">
                <a:effectLst/>
                <a:highlight>
                  <a:srgbClr val="FFFF00"/>
                </a:highlight>
                <a:latin typeface="Speedee" panose="020B060303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canopy cover of more than 10%</a:t>
            </a:r>
            <a:r>
              <a:rPr lang="en-US" sz="1800" kern="100" dirty="0">
                <a:effectLst/>
                <a:latin typeface="Speedee" panose="020B060303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 trees able to reach these thresholds in situ. It does not include land that is predominantly under agricultural or other land use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kern="100" dirty="0">
                <a:effectLst/>
                <a:latin typeface="Speedee" panose="020B060303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Forest includes natural forests and tree plantations. For the purpose of implementing no-deforestation supply chains, the focus is on preventing the conversion of natural forests.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highlight>
                  <a:srgbClr val="FFFF00"/>
                </a:highlight>
                <a:latin typeface="Speedee" panose="020B060303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en-US" sz="1800" kern="100" dirty="0">
                <a:effectLst/>
                <a:latin typeface="Speedee" panose="020B060303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Quantitative thresholds (</a:t>
            </a:r>
            <a:r>
              <a:rPr lang="en-US" sz="1800" kern="100" dirty="0" err="1">
                <a:effectLst/>
                <a:latin typeface="Speedee" panose="020B060303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1800" kern="100" dirty="0">
                <a:effectLst/>
                <a:latin typeface="Speedee" panose="020B060303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for tree height or canopy cover) established in legitimate national or sub-national forest definitions may take precedence over the generic thresholds in this definition.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86FB50A1-0F64-70D3-5E91-747113C3A2C2}"/>
              </a:ext>
            </a:extLst>
          </p:cNvPr>
          <p:cNvSpPr/>
          <p:nvPr/>
        </p:nvSpPr>
        <p:spPr>
          <a:xfrm>
            <a:off x="505281" y="758975"/>
            <a:ext cx="777049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Definitions on forests</a:t>
            </a:r>
            <a:endParaRPr lang="en-US" sz="4374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4E6902-A7F0-5E1B-F17D-FF12796D44C9}"/>
              </a:ext>
            </a:extLst>
          </p:cNvPr>
          <p:cNvSpPr txBox="1"/>
          <p:nvPr/>
        </p:nvSpPr>
        <p:spPr>
          <a:xfrm>
            <a:off x="9922933" y="313954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sz="1800" i="1" dirty="0"/>
              <a:t> Key takeaways from the last meeting</a:t>
            </a:r>
          </a:p>
        </p:txBody>
      </p:sp>
    </p:spTree>
    <p:extLst>
      <p:ext uri="{BB962C8B-B14F-4D97-AF65-F5344CB8AC3E}">
        <p14:creationId xmlns:p14="http://schemas.microsoft.com/office/powerpoint/2010/main" val="35277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">
            <a:extLst>
              <a:ext uri="{FF2B5EF4-FFF2-40B4-BE49-F238E27FC236}">
                <a16:creationId xmlns:a16="http://schemas.microsoft.com/office/drawing/2014/main" id="{CD3AD4F1-AA98-C284-0D58-2F7B26CC81CC}"/>
              </a:ext>
            </a:extLst>
          </p:cNvPr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583C7-8EA9-3563-C8F2-626CCB318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63220"/>
            <a:ext cx="13895109" cy="463110"/>
          </a:xfrm>
        </p:spPr>
        <p:txBody>
          <a:bodyPr/>
          <a:lstStyle/>
          <a:p>
            <a:r>
              <a:rPr lang="en-US" sz="6500" dirty="0"/>
              <a:t>What is the ask for this statement?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D4EB99-903F-F8C0-7E09-43E8B0440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357"/>
          <a:stretch/>
        </p:blipFill>
        <p:spPr>
          <a:xfrm>
            <a:off x="951714" y="2230716"/>
            <a:ext cx="2936366" cy="5238750"/>
          </a:xfrm>
          <a:prstGeom prst="rect">
            <a:avLst/>
          </a:prstGeom>
        </p:spPr>
      </p:pic>
      <p:sp>
        <p:nvSpPr>
          <p:cNvPr id="6" name="CaixaDeTexto 26">
            <a:extLst>
              <a:ext uri="{FF2B5EF4-FFF2-40B4-BE49-F238E27FC236}">
                <a16:creationId xmlns:a16="http://schemas.microsoft.com/office/drawing/2014/main" id="{346487F7-DF87-D064-7249-015668878157}"/>
              </a:ext>
            </a:extLst>
          </p:cNvPr>
          <p:cNvSpPr txBox="1"/>
          <p:nvPr/>
        </p:nvSpPr>
        <p:spPr>
          <a:xfrm>
            <a:off x="12019175" y="7366056"/>
            <a:ext cx="24489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6B787F"/>
                </a:solidFill>
                <a:effectLst/>
                <a:latin typeface="National2"/>
              </a:rPr>
              <a:t> </a:t>
            </a:r>
            <a:r>
              <a:rPr lang="pt-BR" b="0" i="0" dirty="0" err="1">
                <a:solidFill>
                  <a:srgbClr val="6B787F"/>
                </a:solidFill>
                <a:effectLst/>
                <a:latin typeface="National2"/>
              </a:rPr>
              <a:t>Answered</a:t>
            </a:r>
            <a:r>
              <a:rPr lang="pt-BR" b="0" i="0" dirty="0">
                <a:solidFill>
                  <a:srgbClr val="6B787F"/>
                </a:solidFill>
                <a:effectLst/>
                <a:latin typeface="National2"/>
              </a:rPr>
              <a:t>: 17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rgbClr val="6B787F"/>
                </a:solidFill>
                <a:effectLst/>
                <a:latin typeface="National2"/>
              </a:rPr>
              <a:t> </a:t>
            </a:r>
            <a:r>
              <a:rPr lang="pt-BR" b="0" i="0" dirty="0" err="1">
                <a:solidFill>
                  <a:srgbClr val="6B787F"/>
                </a:solidFill>
                <a:effectLst/>
                <a:latin typeface="National2"/>
              </a:rPr>
              <a:t>Skipped</a:t>
            </a:r>
            <a:r>
              <a:rPr lang="pt-BR" b="0" i="0" dirty="0">
                <a:solidFill>
                  <a:srgbClr val="6B787F"/>
                </a:solidFill>
                <a:effectLst/>
                <a:latin typeface="National2"/>
              </a:rPr>
              <a:t>: 26</a:t>
            </a:r>
          </a:p>
          <a:p>
            <a:pPr algn="r"/>
            <a:endParaRPr lang="pt-BR" b="0" i="0" dirty="0">
              <a:solidFill>
                <a:srgbClr val="6B787F"/>
              </a:solidFill>
              <a:effectLst/>
              <a:latin typeface="National2"/>
            </a:endParaRPr>
          </a:p>
        </p:txBody>
      </p:sp>
      <p:sp>
        <p:nvSpPr>
          <p:cNvPr id="8" name="CaixaDeTexto 22">
            <a:extLst>
              <a:ext uri="{FF2B5EF4-FFF2-40B4-BE49-F238E27FC236}">
                <a16:creationId xmlns:a16="http://schemas.microsoft.com/office/drawing/2014/main" id="{1F9EA84E-D096-91A3-6311-6E5BCD9091AD}"/>
              </a:ext>
            </a:extLst>
          </p:cNvPr>
          <p:cNvSpPr txBox="1"/>
          <p:nvPr/>
        </p:nvSpPr>
        <p:spPr>
          <a:xfrm>
            <a:off x="3888080" y="1403103"/>
            <a:ext cx="127237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82824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Directionally, it seems like members want to opt-in for signing onto the statement</a:t>
            </a:r>
          </a:p>
          <a:p>
            <a:r>
              <a:rPr lang="en-US" b="1" dirty="0">
                <a:solidFill>
                  <a:srgbClr val="282824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but those who opt out have to present an action plan on deforestation</a:t>
            </a:r>
            <a:endParaRPr lang="en-US" b="1" dirty="0">
              <a:solidFill>
                <a:srgbClr val="28282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</p:txBody>
      </p:sp>
      <p:sp>
        <p:nvSpPr>
          <p:cNvPr id="9" name="CaixaDeTexto 22">
            <a:extLst>
              <a:ext uri="{FF2B5EF4-FFF2-40B4-BE49-F238E27FC236}">
                <a16:creationId xmlns:a16="http://schemas.microsoft.com/office/drawing/2014/main" id="{D297ABE8-5EE5-BFBF-A797-D692ED727C0C}"/>
              </a:ext>
            </a:extLst>
          </p:cNvPr>
          <p:cNvSpPr txBox="1"/>
          <p:nvPr/>
        </p:nvSpPr>
        <p:spPr>
          <a:xfrm>
            <a:off x="3888080" y="2357195"/>
            <a:ext cx="1074232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To be a member of the GRSB, you must have an aligned public commitment.</a:t>
            </a:r>
          </a:p>
          <a:p>
            <a:endParaRPr lang="en-US" sz="2800" b="1" dirty="0">
              <a:solidFill>
                <a:srgbClr val="28282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r>
              <a:rPr lang="en-US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To be a member of the GRSB, you must have an aligned internal commitment.</a:t>
            </a:r>
          </a:p>
          <a:p>
            <a:endParaRPr lang="en-US" b="1" dirty="0">
              <a:solidFill>
                <a:srgbClr val="28282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r>
              <a:rPr lang="en-US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All members must sign onto the statement to keep membership status (mandatory).</a:t>
            </a:r>
          </a:p>
          <a:p>
            <a:endParaRPr lang="en-US" sz="2000" b="1" dirty="0">
              <a:solidFill>
                <a:srgbClr val="28282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r>
              <a:rPr lang="en-US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All members can decide if they want to sign on publicly to the statement (opt-in). </a:t>
            </a:r>
          </a:p>
          <a:p>
            <a:endParaRPr lang="en-US" b="1" dirty="0">
              <a:solidFill>
                <a:srgbClr val="28282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r>
              <a:rPr lang="en-US" b="1" dirty="0">
                <a:solidFill>
                  <a:srgbClr val="282824"/>
                </a:solidFill>
                <a:highlight>
                  <a:srgbClr val="FFFF00"/>
                </a:highlight>
                <a:latin typeface="Lato" pitchFamily="34" charset="0"/>
                <a:ea typeface="Lato" pitchFamily="34" charset="-122"/>
                <a:cs typeface="Lato" pitchFamily="34" charset="-120"/>
              </a:rPr>
              <a:t>All members can decide if they want to sign on publicly to the statement (opt-in) AND if members do not publicly sign on, they are required to create an action plan around addressing deforestation. </a:t>
            </a:r>
          </a:p>
          <a:p>
            <a:endParaRPr lang="en-US" sz="600" b="1" dirty="0">
              <a:solidFill>
                <a:srgbClr val="28282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r>
              <a:rPr lang="en-US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To utilize the logo of the GRSB or mention that you are a member of the GRSB, you must have an aligned public position on deforestation.</a:t>
            </a:r>
          </a:p>
          <a:p>
            <a:endParaRPr lang="en-US" sz="400" b="1" dirty="0">
              <a:solidFill>
                <a:srgbClr val="28282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r>
              <a:rPr lang="en-US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There is no ask at all; this is just directional.</a:t>
            </a:r>
          </a:p>
          <a:p>
            <a:endParaRPr lang="en-US" sz="1000" b="1" dirty="0">
              <a:solidFill>
                <a:srgbClr val="282824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r>
              <a:rPr lang="en-US" b="1" dirty="0">
                <a:solidFill>
                  <a:srgbClr val="282824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Other: 2 depends on content and 1 align with the Consumer Goods Forum FPC Beef WG (deforestation and conversion free, aiming by 2025)</a:t>
            </a:r>
          </a:p>
          <a:p>
            <a:endParaRPr lang="pt-B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5354AB-42D3-0578-3458-C0B676E1F2D2}"/>
              </a:ext>
            </a:extLst>
          </p:cNvPr>
          <p:cNvSpPr txBox="1"/>
          <p:nvPr/>
        </p:nvSpPr>
        <p:spPr>
          <a:xfrm>
            <a:off x="9922933" y="313954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sz="1800" i="1" dirty="0"/>
              <a:t> Key takeaways from the last meeting</a:t>
            </a:r>
          </a:p>
        </p:txBody>
      </p:sp>
    </p:spTree>
    <p:extLst>
      <p:ext uri="{BB962C8B-B14F-4D97-AF65-F5344CB8AC3E}">
        <p14:creationId xmlns:p14="http://schemas.microsoft.com/office/powerpoint/2010/main" val="134420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>
            <a:extLst>
              <a:ext uri="{FF2B5EF4-FFF2-40B4-BE49-F238E27FC236}">
                <a16:creationId xmlns:a16="http://schemas.microsoft.com/office/drawing/2014/main" id="{67D92764-B5C4-2DE6-0B22-594BF42C1959}"/>
              </a:ext>
            </a:extLst>
          </p:cNvPr>
          <p:cNvSpPr/>
          <p:nvPr/>
        </p:nvSpPr>
        <p:spPr>
          <a:xfrm>
            <a:off x="-1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9B910F-E970-7033-4976-09D41C0C21B0}"/>
              </a:ext>
            </a:extLst>
          </p:cNvPr>
          <p:cNvSpPr txBox="1"/>
          <p:nvPr/>
        </p:nvSpPr>
        <p:spPr>
          <a:xfrm>
            <a:off x="186673" y="0"/>
            <a:ext cx="14443726" cy="8171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500" dirty="0"/>
          </a:p>
          <a:p>
            <a:r>
              <a:rPr lang="en-US" sz="1500" b="1" dirty="0"/>
              <a:t>Definitions and language  </a:t>
            </a:r>
          </a:p>
          <a:p>
            <a:endParaRPr lang="en-US" sz="1500" b="1" dirty="0"/>
          </a:p>
          <a:p>
            <a:r>
              <a:rPr lang="en-US" sz="1500" dirty="0"/>
              <a:t>Define terms like "natural" and "native" forests. Specify differences between old-growth (primary) and regenerated (secondary) forests.</a:t>
            </a:r>
          </a:p>
          <a:p>
            <a:pPr marL="742950" lvl="1" indent="-285750">
              <a:buFont typeface="+mj-lt"/>
              <a:buAutoNum type="arabicPeriod"/>
            </a:pPr>
            <a:endParaRPr lang="en-US" sz="1500" b="1" dirty="0"/>
          </a:p>
          <a:p>
            <a:pPr lvl="1"/>
            <a:r>
              <a:rPr lang="en-US" sz="1500" dirty="0"/>
              <a:t>Suggestion: stick with primary forests, over native forests, due to </a:t>
            </a:r>
            <a:r>
              <a:rPr lang="en-US" sz="1500" dirty="0" err="1"/>
              <a:t>AFi</a:t>
            </a:r>
            <a:r>
              <a:rPr lang="en-US" sz="1500" dirty="0"/>
              <a:t> alignment. Call our regenerated / secondary forests somehow.</a:t>
            </a:r>
          </a:p>
          <a:p>
            <a:pPr lvl="1"/>
            <a:endParaRPr lang="en-US" sz="1500" dirty="0"/>
          </a:p>
          <a:p>
            <a:r>
              <a:rPr lang="en-US" sz="1500" b="1" dirty="0"/>
              <a:t>Deforestation and conversion </a:t>
            </a:r>
          </a:p>
          <a:p>
            <a:endParaRPr lang="en-US" sz="1500" b="1" dirty="0"/>
          </a:p>
          <a:p>
            <a:r>
              <a:rPr lang="en-US" sz="1500" dirty="0"/>
              <a:t>Separate deforestation and conversion into two statements</a:t>
            </a:r>
          </a:p>
          <a:p>
            <a:endParaRPr lang="en-US" sz="1500" dirty="0"/>
          </a:p>
          <a:p>
            <a:r>
              <a:rPr lang="en-US" sz="1500" dirty="0"/>
              <a:t>Keep conversion ; remove conversion</a:t>
            </a:r>
          </a:p>
          <a:p>
            <a:endParaRPr lang="en-US" sz="1500" dirty="0"/>
          </a:p>
          <a:p>
            <a:r>
              <a:rPr lang="en-US" sz="1500" dirty="0"/>
              <a:t>Emphasize legality – illegal deforestation as the focus</a:t>
            </a:r>
          </a:p>
          <a:p>
            <a:endParaRPr lang="en-US" sz="1500" dirty="0"/>
          </a:p>
          <a:p>
            <a:pPr lvl="1"/>
            <a:r>
              <a:rPr lang="en-US" sz="1500" dirty="0"/>
              <a:t>Suggestion: reference conversion but have the focus be on deforestation and circle back to conversion. Include additional emphasis on some regional contexts and how their focus will be on legality-only due to continued challenges – and that the industry has worked for decades on this, to provide recognition for the work</a:t>
            </a:r>
          </a:p>
          <a:p>
            <a:pPr marL="742950" lvl="1" indent="-285750">
              <a:buFont typeface="+mj-lt"/>
              <a:buAutoNum type="arabicPeriod"/>
            </a:pPr>
            <a:endParaRPr lang="en-US" sz="1500" dirty="0"/>
          </a:p>
          <a:p>
            <a:r>
              <a:rPr lang="en-US" sz="1500" b="1" dirty="0"/>
              <a:t>Traceability</a:t>
            </a:r>
          </a:p>
          <a:p>
            <a:endParaRPr lang="en-US" sz="1500" b="1" dirty="0"/>
          </a:p>
          <a:p>
            <a:r>
              <a:rPr lang="en-US" sz="1500" dirty="0"/>
              <a:t>Keep traceability ; remove traceability – debate on necessity (if no deforestation issues) and costs</a:t>
            </a:r>
          </a:p>
          <a:p>
            <a:endParaRPr lang="en-US" sz="1500" dirty="0"/>
          </a:p>
          <a:p>
            <a:pPr lvl="1"/>
            <a:r>
              <a:rPr lang="en-US" sz="1500" dirty="0"/>
              <a:t>Suggestion: reference traceability as one option towards demonstrating protection of forests but that there are other options as well</a:t>
            </a:r>
          </a:p>
          <a:p>
            <a:endParaRPr lang="en-US" sz="1500" b="1" dirty="0"/>
          </a:p>
          <a:p>
            <a:r>
              <a:rPr lang="en-US" sz="1500" b="1" dirty="0"/>
              <a:t>Considerations on local realities</a:t>
            </a:r>
          </a:p>
          <a:p>
            <a:endParaRPr lang="en-US" sz="1500" b="1" dirty="0"/>
          </a:p>
          <a:p>
            <a:r>
              <a:rPr lang="en-US" sz="1500" dirty="0"/>
              <a:t>Call out more explicitly regional realities and the economic pressures on producers ; that this work needs to be part of a multi-pronged approach</a:t>
            </a:r>
          </a:p>
          <a:p>
            <a:endParaRPr lang="en-US" sz="1500" dirty="0"/>
          </a:p>
          <a:p>
            <a:r>
              <a:rPr lang="en-US" sz="1500" b="1" dirty="0"/>
              <a:t>Achievable implementation &amp; collaborative tone  </a:t>
            </a:r>
          </a:p>
          <a:p>
            <a:endParaRPr lang="en-US" sz="1500" b="1" dirty="0"/>
          </a:p>
          <a:p>
            <a:r>
              <a:rPr lang="en-US" sz="1500" dirty="0"/>
              <a:t>The statement should avoid prescriptive language; balance recommendations with member capabilities and local realities; while emphasizing ambitious, nature-positive goal</a:t>
            </a:r>
          </a:p>
          <a:p>
            <a:pPr lvl="1"/>
            <a:endParaRPr lang="en-US" sz="1500" dirty="0"/>
          </a:p>
          <a:p>
            <a:r>
              <a:rPr lang="en-US" sz="1500" b="1" dirty="0"/>
              <a:t>Monitoring and impact</a:t>
            </a:r>
          </a:p>
          <a:p>
            <a:endParaRPr lang="en-US" sz="1500" b="1" dirty="0"/>
          </a:p>
          <a:p>
            <a:r>
              <a:rPr lang="en-US" sz="1500" dirty="0"/>
              <a:t>Be clearer on how we’re going to monitor progress – or not; include mechanisms for monitoring and ensuring local level impact delivery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83B05-A513-2DE0-5B55-0961035D155A}"/>
              </a:ext>
            </a:extLst>
          </p:cNvPr>
          <p:cNvSpPr txBox="1"/>
          <p:nvPr/>
        </p:nvSpPr>
        <p:spPr>
          <a:xfrm>
            <a:off x="9922933" y="313954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(2)</a:t>
            </a:r>
            <a:r>
              <a:rPr lang="en-US" sz="1800" i="1" dirty="0"/>
              <a:t> Feedback received since then</a:t>
            </a:r>
          </a:p>
        </p:txBody>
      </p:sp>
    </p:spTree>
    <p:extLst>
      <p:ext uri="{BB962C8B-B14F-4D97-AF65-F5344CB8AC3E}">
        <p14:creationId xmlns:p14="http://schemas.microsoft.com/office/powerpoint/2010/main" val="188904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>
            <a:extLst>
              <a:ext uri="{FF2B5EF4-FFF2-40B4-BE49-F238E27FC236}">
                <a16:creationId xmlns:a16="http://schemas.microsoft.com/office/drawing/2014/main" id="{67D92764-B5C4-2DE6-0B22-594BF42C1959}"/>
              </a:ext>
            </a:extLst>
          </p:cNvPr>
          <p:cNvSpPr/>
          <p:nvPr/>
        </p:nvSpPr>
        <p:spPr>
          <a:xfrm>
            <a:off x="-1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619F5C-F7F3-6A3D-202C-96D302460EE5}"/>
              </a:ext>
            </a:extLst>
          </p:cNvPr>
          <p:cNvSpPr txBox="1"/>
          <p:nvPr/>
        </p:nvSpPr>
        <p:spPr>
          <a:xfrm>
            <a:off x="1002890" y="1720737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100" dirty="0">
                <a:latin typeface="Speedee" panose="020B060303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 Draft: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CF946D-BA84-FA35-24B8-1FB01C091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890" y="2090069"/>
            <a:ext cx="7772400" cy="1407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DA7A10-28EF-4BC8-1CDF-92C77436F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90" y="4626784"/>
            <a:ext cx="7772400" cy="27385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EEF52D-DAA7-0676-109D-4672D6E4CFF1}"/>
              </a:ext>
            </a:extLst>
          </p:cNvPr>
          <p:cNvSpPr txBox="1"/>
          <p:nvPr/>
        </p:nvSpPr>
        <p:spPr>
          <a:xfrm>
            <a:off x="1002890" y="4231274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100" dirty="0">
                <a:latin typeface="Speedee" panose="020B060303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Revised Draft Version: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86FF23-1B2E-D4BB-D100-83BEDAFBE6BB}"/>
              </a:ext>
            </a:extLst>
          </p:cNvPr>
          <p:cNvSpPr txBox="1"/>
          <p:nvPr/>
        </p:nvSpPr>
        <p:spPr>
          <a:xfrm>
            <a:off x="1002890" y="864295"/>
            <a:ext cx="731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kern="100" dirty="0">
                <a:latin typeface="Speedee" panose="020B060303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Conversion</a:t>
            </a:r>
            <a:endParaRPr lang="en-US" sz="2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24704A-5C20-F510-663A-7A425D4287F5}"/>
              </a:ext>
            </a:extLst>
          </p:cNvPr>
          <p:cNvSpPr txBox="1"/>
          <p:nvPr/>
        </p:nvSpPr>
        <p:spPr>
          <a:xfrm>
            <a:off x="1076325" y="6508863"/>
            <a:ext cx="7372350" cy="7206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14681ED-E195-6E9A-71D5-20A19410E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2507" y="2565734"/>
            <a:ext cx="3892345" cy="2865120"/>
          </a:xfrm>
        </p:spPr>
        <p:txBody>
          <a:bodyPr/>
          <a:lstStyle/>
          <a:p>
            <a:r>
              <a:rPr lang="en-US" sz="2800" dirty="0"/>
              <a:t>Webinar around conversion in July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3AC31B-E6CE-ABDF-5BE4-886E43708C69}"/>
              </a:ext>
            </a:extLst>
          </p:cNvPr>
          <p:cNvSpPr txBox="1"/>
          <p:nvPr/>
        </p:nvSpPr>
        <p:spPr>
          <a:xfrm>
            <a:off x="11208808" y="138099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(3)</a:t>
            </a:r>
            <a:r>
              <a:rPr lang="en-US" sz="1800" i="1" dirty="0"/>
              <a:t> Key discussion points</a:t>
            </a:r>
          </a:p>
        </p:txBody>
      </p:sp>
    </p:spTree>
    <p:extLst>
      <p:ext uri="{BB962C8B-B14F-4D97-AF65-F5344CB8AC3E}">
        <p14:creationId xmlns:p14="http://schemas.microsoft.com/office/powerpoint/2010/main" val="2314353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>
            <a:extLst>
              <a:ext uri="{FF2B5EF4-FFF2-40B4-BE49-F238E27FC236}">
                <a16:creationId xmlns:a16="http://schemas.microsoft.com/office/drawing/2014/main" id="{67D92764-B5C4-2DE6-0B22-594BF42C1959}"/>
              </a:ext>
            </a:extLst>
          </p:cNvPr>
          <p:cNvSpPr/>
          <p:nvPr/>
        </p:nvSpPr>
        <p:spPr>
          <a:xfrm>
            <a:off x="-1" y="0"/>
            <a:ext cx="14630400" cy="8229600"/>
          </a:xfrm>
          <a:prstGeom prst="rect">
            <a:avLst/>
          </a:prstGeom>
          <a:solidFill>
            <a:srgbClr val="EFECE6"/>
          </a:solidFill>
          <a:ln/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490A8-A0AB-97E6-793C-301A690629E8}"/>
              </a:ext>
            </a:extLst>
          </p:cNvPr>
          <p:cNvSpPr txBox="1"/>
          <p:nvPr/>
        </p:nvSpPr>
        <p:spPr>
          <a:xfrm>
            <a:off x="7223254" y="690373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100" dirty="0">
                <a:latin typeface="Speedee" panose="020B060303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Revised Draft Version: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98A5A-C9FF-7349-06E5-6208B5E5C021}"/>
              </a:ext>
            </a:extLst>
          </p:cNvPr>
          <p:cNvSpPr txBox="1"/>
          <p:nvPr/>
        </p:nvSpPr>
        <p:spPr>
          <a:xfrm>
            <a:off x="339514" y="765405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100" dirty="0">
                <a:latin typeface="Speedee" panose="020B060303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 Draft: 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AAF068-4254-0A74-04CF-11BB1E7A3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87" y="1284801"/>
            <a:ext cx="6602158" cy="650296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FD51035-21FD-8EC4-B391-31510A7B4967}"/>
              </a:ext>
            </a:extLst>
          </p:cNvPr>
          <p:cNvGrpSpPr/>
          <p:nvPr/>
        </p:nvGrpSpPr>
        <p:grpSpPr>
          <a:xfrm>
            <a:off x="7223254" y="1279017"/>
            <a:ext cx="7165436" cy="6171719"/>
            <a:chOff x="7223254" y="1279017"/>
            <a:chExt cx="7165436" cy="617171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F1A8EA6-C51E-7184-194B-E96E712A2D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809"/>
            <a:stretch/>
          </p:blipFill>
          <p:spPr>
            <a:xfrm>
              <a:off x="7223254" y="1279017"/>
              <a:ext cx="7165436" cy="426674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E9C1983-3B6A-7D9A-4027-152CED7E78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90"/>
            <a:stretch/>
          </p:blipFill>
          <p:spPr>
            <a:xfrm>
              <a:off x="7223254" y="5513065"/>
              <a:ext cx="7165436" cy="193767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6822E49-E879-E1A1-39C4-13CF79DE1352}"/>
              </a:ext>
            </a:extLst>
          </p:cNvPr>
          <p:cNvSpPr txBox="1"/>
          <p:nvPr/>
        </p:nvSpPr>
        <p:spPr>
          <a:xfrm>
            <a:off x="7166104" y="1007986"/>
            <a:ext cx="7372350" cy="36933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866FF-8B3D-0660-BF80-10B86B5FBFAC}"/>
              </a:ext>
            </a:extLst>
          </p:cNvPr>
          <p:cNvSpPr txBox="1"/>
          <p:nvPr/>
        </p:nvSpPr>
        <p:spPr>
          <a:xfrm>
            <a:off x="339514" y="85591"/>
            <a:ext cx="73152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kern="100" dirty="0">
                <a:latin typeface="Speedee" panose="020B06030305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Expectations to Recommendations</a:t>
            </a:r>
            <a:endParaRPr lang="en-US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1EBCD1-0D03-528B-AB6C-1F3206C85940}"/>
              </a:ext>
            </a:extLst>
          </p:cNvPr>
          <p:cNvSpPr txBox="1"/>
          <p:nvPr/>
        </p:nvSpPr>
        <p:spPr>
          <a:xfrm>
            <a:off x="11208808" y="138099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(3)</a:t>
            </a:r>
            <a:r>
              <a:rPr lang="en-US" sz="1800" i="1" dirty="0"/>
              <a:t> Key discussion points</a:t>
            </a:r>
          </a:p>
        </p:txBody>
      </p:sp>
    </p:spTree>
    <p:extLst>
      <p:ext uri="{BB962C8B-B14F-4D97-AF65-F5344CB8AC3E}">
        <p14:creationId xmlns:p14="http://schemas.microsoft.com/office/powerpoint/2010/main" val="3837764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3141</TotalTime>
  <Words>1381</Words>
  <Application>Microsoft Office PowerPoint</Application>
  <PresentationFormat>Custom</PresentationFormat>
  <Paragraphs>209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Helvetica Neue</vt:lpstr>
      <vt:lpstr>Lato</vt:lpstr>
      <vt:lpstr>National2</vt:lpstr>
      <vt:lpstr>Speedee</vt:lpstr>
      <vt:lpstr>Office Theme</vt:lpstr>
      <vt:lpstr>PowerPoint Presentation</vt:lpstr>
      <vt:lpstr>Why should we consider a deforestation statement?</vt:lpstr>
      <vt:lpstr>PowerPoint Presentation</vt:lpstr>
      <vt:lpstr>PowerPoint Presentation</vt:lpstr>
      <vt:lpstr>PowerPoint Presentation</vt:lpstr>
      <vt:lpstr>What is the ask for this statement?</vt:lpstr>
      <vt:lpstr>PowerPoint Presentation</vt:lpstr>
      <vt:lpstr>Webinar around conversion in July 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Hillary Fenrich</dc:creator>
  <cp:lastModifiedBy>Fenrich Hillary</cp:lastModifiedBy>
  <cp:revision>26</cp:revision>
  <dcterms:created xsi:type="dcterms:W3CDTF">2024-05-07T19:42:41Z</dcterms:created>
  <dcterms:modified xsi:type="dcterms:W3CDTF">2024-06-28T18:07:43Z</dcterms:modified>
</cp:coreProperties>
</file>